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701" r:id="rId3"/>
    <p:sldMasterId id="2147483708" r:id="rId4"/>
    <p:sldMasterId id="2147483729" r:id="rId5"/>
    <p:sldMasterId id="2147483741" r:id="rId6"/>
    <p:sldMasterId id="2147483753" r:id="rId7"/>
  </p:sldMasterIdLst>
  <p:notesMasterIdLst>
    <p:notesMasterId r:id="rId63"/>
  </p:notesMasterIdLst>
  <p:sldIdLst>
    <p:sldId id="272" r:id="rId8"/>
    <p:sldId id="483" r:id="rId9"/>
    <p:sldId id="280" r:id="rId10"/>
    <p:sldId id="278" r:id="rId11"/>
    <p:sldId id="282" r:id="rId12"/>
    <p:sldId id="281" r:id="rId13"/>
    <p:sldId id="283" r:id="rId14"/>
    <p:sldId id="311" r:id="rId15"/>
    <p:sldId id="347" r:id="rId16"/>
    <p:sldId id="348" r:id="rId17"/>
    <p:sldId id="349" r:id="rId18"/>
    <p:sldId id="350" r:id="rId19"/>
    <p:sldId id="351" r:id="rId20"/>
    <p:sldId id="352" r:id="rId21"/>
    <p:sldId id="353" r:id="rId22"/>
    <p:sldId id="355" r:id="rId23"/>
    <p:sldId id="361" r:id="rId24"/>
    <p:sldId id="362" r:id="rId25"/>
    <p:sldId id="363" r:id="rId26"/>
    <p:sldId id="364" r:id="rId27"/>
    <p:sldId id="365" r:id="rId28"/>
    <p:sldId id="366" r:id="rId29"/>
    <p:sldId id="367" r:id="rId30"/>
    <p:sldId id="368" r:id="rId31"/>
    <p:sldId id="369" r:id="rId32"/>
    <p:sldId id="385" r:id="rId33"/>
    <p:sldId id="386" r:id="rId34"/>
    <p:sldId id="387" r:id="rId35"/>
    <p:sldId id="388" r:id="rId36"/>
    <p:sldId id="391" r:id="rId37"/>
    <p:sldId id="392" r:id="rId38"/>
    <p:sldId id="393" r:id="rId39"/>
    <p:sldId id="394" r:id="rId40"/>
    <p:sldId id="395" r:id="rId41"/>
    <p:sldId id="396" r:id="rId42"/>
    <p:sldId id="284" r:id="rId43"/>
    <p:sldId id="397" r:id="rId44"/>
    <p:sldId id="414" r:id="rId45"/>
    <p:sldId id="415" r:id="rId46"/>
    <p:sldId id="286" r:id="rId47"/>
    <p:sldId id="409" r:id="rId48"/>
    <p:sldId id="410" r:id="rId49"/>
    <p:sldId id="411" r:id="rId50"/>
    <p:sldId id="287" r:id="rId51"/>
    <p:sldId id="441" r:id="rId52"/>
    <p:sldId id="484" r:id="rId53"/>
    <p:sldId id="485" r:id="rId54"/>
    <p:sldId id="486" r:id="rId55"/>
    <p:sldId id="487" r:id="rId56"/>
    <p:sldId id="488" r:id="rId57"/>
    <p:sldId id="489" r:id="rId58"/>
    <p:sldId id="490" r:id="rId59"/>
    <p:sldId id="491" r:id="rId60"/>
    <p:sldId id="492" r:id="rId61"/>
    <p:sldId id="493" r:id="rId62"/>
  </p:sldIdLst>
  <p:sldSz cx="9144000" cy="6858000" type="screen4x3"/>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FF00"/>
    <a:srgbClr val="F2F2F2"/>
    <a:srgbClr val="E41E0A"/>
    <a:srgbClr val="565656"/>
    <a:srgbClr val="FF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58"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0ACED3DB-3070-4744-B76E-3645208E7C38}" type="datetimeFigureOut">
              <a:rPr lang="da-DK" smtClean="0"/>
              <a:t>07-03-2017</a:t>
            </a:fld>
            <a:endParaRPr lang="da-DK"/>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B2AE23A5-527C-49E7-8840-DDED21DF6A88}" type="slidenum">
              <a:rPr lang="da-DK" smtClean="0"/>
              <a:t>‹nº›</a:t>
            </a:fld>
            <a:endParaRPr lang="da-DK"/>
          </a:p>
        </p:txBody>
      </p:sp>
    </p:spTree>
    <p:extLst>
      <p:ext uri="{BB962C8B-B14F-4D97-AF65-F5344CB8AC3E}">
        <p14:creationId xmlns:p14="http://schemas.microsoft.com/office/powerpoint/2010/main" val="248656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67544" y="1025301"/>
            <a:ext cx="7990656" cy="2835747"/>
          </a:xfrm>
        </p:spPr>
        <p:txBody>
          <a:bodyPr>
            <a:noAutofit/>
          </a:bodyPr>
          <a:lstStyle>
            <a:lvl1pPr>
              <a:defRPr sz="5500" b="1" spc="-150" baseline="0">
                <a:solidFill>
                  <a:srgbClr val="565656"/>
                </a:solidFill>
                <a:latin typeface="Arial Narrow" panose="020B0606020202030204" pitchFamily="34" charset="0"/>
              </a:defRPr>
            </a:lvl1pPr>
          </a:lstStyle>
          <a:p>
            <a:r>
              <a:rPr lang="da-DK" dirty="0" smtClean="0"/>
              <a:t>KORT TILTEL PÅ POWERPOINT Præsentation</a:t>
            </a:r>
            <a:endParaRPr lang="da-DK" dirty="0"/>
          </a:p>
        </p:txBody>
      </p:sp>
      <p:sp>
        <p:nvSpPr>
          <p:cNvPr id="3" name="Undertitel 2"/>
          <p:cNvSpPr>
            <a:spLocks noGrp="1"/>
          </p:cNvSpPr>
          <p:nvPr>
            <p:ph type="subTitle" idx="1" hasCustomPrompt="1"/>
          </p:nvPr>
        </p:nvSpPr>
        <p:spPr>
          <a:xfrm>
            <a:off x="467544" y="620688"/>
            <a:ext cx="2376264" cy="360040"/>
          </a:xfrm>
        </p:spPr>
        <p:txBody>
          <a:bodyPr/>
          <a:lstStyle>
            <a:lvl1pPr marL="0" indent="0" algn="l">
              <a:buNone/>
              <a:defRPr sz="1100">
                <a:solidFill>
                  <a:srgbClr val="565656"/>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4DFEB7D7-0E37-4F43-BB5C-0A25689C45BA}" type="datetime3">
              <a:rPr lang="da-DK" smtClean="0"/>
              <a:t>07.03.2017</a:t>
            </a:fld>
            <a:endParaRPr lang="da-DK" dirty="0"/>
          </a:p>
        </p:txBody>
      </p:sp>
      <p:pic>
        <p:nvPicPr>
          <p:cNvPr id="1028" name="Picture 4" descr="\\nm-users\users$\sie.jensen\Desktop\Ny mappe\NK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46169" y="5733256"/>
            <a:ext cx="1030287" cy="731837"/>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7"/>
          <p:cNvSpPr>
            <a:spLocks noGrp="1"/>
          </p:cNvSpPr>
          <p:nvPr>
            <p:ph type="body" sz="quarter" idx="10" hasCustomPrompt="1"/>
          </p:nvPr>
        </p:nvSpPr>
        <p:spPr>
          <a:xfrm>
            <a:off x="567579" y="5682952"/>
            <a:ext cx="4536430" cy="914400"/>
          </a:xfrm>
        </p:spPr>
        <p:txBody>
          <a:bodyPr>
            <a:normAutofit/>
          </a:bodyPr>
          <a:lstStyle>
            <a:lvl1pPr marL="0" indent="0">
              <a:buNone/>
              <a:defRPr sz="1500" baseline="0">
                <a:solidFill>
                  <a:srgbClr val="565656"/>
                </a:solidFill>
                <a:latin typeface="Calibri Light" panose="020F0302020204030204" pitchFamily="34" charset="0"/>
              </a:defRPr>
            </a:lvl1pPr>
            <a:lvl5pPr>
              <a:defRPr/>
            </a:lvl5pPr>
          </a:lstStyle>
          <a:p>
            <a:pPr lvl="0"/>
            <a:r>
              <a:rPr lang="da-DK" dirty="0" smtClean="0"/>
              <a:t>Supplerende tekst </a:t>
            </a:r>
            <a:br>
              <a:rPr lang="da-DK" dirty="0" smtClean="0"/>
            </a:br>
            <a:r>
              <a:rPr lang="da-DK" dirty="0" smtClean="0"/>
              <a:t>skal stå her</a:t>
            </a:r>
            <a:endParaRPr lang="da-DK" dirty="0"/>
          </a:p>
        </p:txBody>
      </p:sp>
      <p:cxnSp>
        <p:nvCxnSpPr>
          <p:cNvPr id="10" name="Lige forbindelse 9"/>
          <p:cNvCxnSpPr/>
          <p:nvPr userDrawn="1"/>
        </p:nvCxnSpPr>
        <p:spPr>
          <a:xfrm>
            <a:off x="7236296" y="5517232"/>
            <a:ext cx="0" cy="10198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7321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pic>
        <p:nvPicPr>
          <p:cNvPr id="5" name="Picture 6" descr="\\nm-users\users$\sie.jensen\Desktop\Ny mappe\Bil.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ladsholder til tekst 7"/>
          <p:cNvSpPr>
            <a:spLocks noGrp="1"/>
          </p:cNvSpPr>
          <p:nvPr>
            <p:ph type="body" sz="quarter" idx="13" hasCustomPrompt="1"/>
          </p:nvPr>
        </p:nvSpPr>
        <p:spPr>
          <a:xfrm>
            <a:off x="395536" y="1196752"/>
            <a:ext cx="5976664" cy="3600400"/>
          </a:xfrm>
          <a:prstGeom prst="rect">
            <a:avLst/>
          </a:prstGeom>
        </p:spPr>
        <p:txBody>
          <a:bodyPr>
            <a:noAutofit/>
          </a:bodyPr>
          <a:lstStyle>
            <a:lvl1pPr marL="0" indent="0">
              <a:buNone/>
              <a:defRPr sz="5500" b="1" cap="all" spc="-300"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da-DK" dirty="0" smtClean="0"/>
              <a:t>Klik For at redigere i master</a:t>
            </a:r>
          </a:p>
        </p:txBody>
      </p:sp>
      <p:pic>
        <p:nvPicPr>
          <p:cNvPr id="7" name="Picture 3" descr="\\nm-users\users$\sie.jensen\Desktop\Ny mappe\NK_logo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44408" y="260649"/>
            <a:ext cx="651170" cy="425696"/>
          </a:xfrm>
          <a:prstGeom prst="rect">
            <a:avLst/>
          </a:prstGeom>
          <a:noFill/>
          <a:extLst>
            <a:ext uri="{909E8E84-426E-40DD-AFC4-6F175D3DCCD1}">
              <a14:hiddenFill xmlns:a14="http://schemas.microsoft.com/office/drawing/2010/main">
                <a:solidFill>
                  <a:srgbClr val="FFFFFF"/>
                </a:solidFill>
              </a14:hiddenFill>
            </a:ext>
          </a:extLst>
        </p:spPr>
      </p:pic>
      <p:sp>
        <p:nvSpPr>
          <p:cNvPr id="8" name="Tekstboks 7"/>
          <p:cNvSpPr txBox="1"/>
          <p:nvPr userDrawn="1"/>
        </p:nvSpPr>
        <p:spPr>
          <a:xfrm>
            <a:off x="7236296" y="313606"/>
            <a:ext cx="774571" cy="246221"/>
          </a:xfrm>
          <a:prstGeom prst="rect">
            <a:avLst/>
          </a:prstGeom>
          <a:noFill/>
        </p:spPr>
        <p:txBody>
          <a:bodyPr wrap="none" rtlCol="0">
            <a:spAutoFit/>
          </a:bodyPr>
          <a:lstStyle/>
          <a:p>
            <a:fld id="{F05FF599-9169-49C6-8359-4CD29C2A22C0}" type="datetime3">
              <a:rPr lang="da-DK" sz="1000" b="0" smtClean="0">
                <a:solidFill>
                  <a:schemeClr val="bg1"/>
                </a:solidFill>
                <a:latin typeface="Calibri Light" panose="020F0302020204030204" pitchFamily="34" charset="0"/>
              </a:rPr>
              <a:t>07.03.2017</a:t>
            </a:fld>
            <a:endParaRPr lang="da-DK" sz="1000" b="0" dirty="0">
              <a:solidFill>
                <a:schemeClr val="bg1"/>
              </a:solidFill>
              <a:latin typeface="Calibri Light" panose="020F0302020204030204" pitchFamily="34" charset="0"/>
            </a:endParaRPr>
          </a:p>
        </p:txBody>
      </p:sp>
      <p:cxnSp>
        <p:nvCxnSpPr>
          <p:cNvPr id="9" name="Lige forbindelse 8"/>
          <p:cNvCxnSpPr/>
          <p:nvPr userDrawn="1"/>
        </p:nvCxnSpPr>
        <p:spPr>
          <a:xfrm>
            <a:off x="8082976" y="200178"/>
            <a:ext cx="0" cy="509934"/>
          </a:xfrm>
          <a:prstGeom prst="line">
            <a:avLst/>
          </a:prstGeom>
          <a:ln>
            <a:solidFill>
              <a:srgbClr val="F2F2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7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576064"/>
          </a:xfrm>
          <a:prstGeom prst="rect">
            <a:avLst/>
          </a:prstGeom>
        </p:spPr>
        <p:txBody>
          <a:bodyPr/>
          <a:lstStyle/>
          <a:p>
            <a:r>
              <a:rPr lang="da-DK" dirty="0" smtClean="0"/>
              <a:t>Klik for at redigere i master</a:t>
            </a:r>
            <a:endParaRPr lang="da-DK" dirty="0"/>
          </a:p>
        </p:txBody>
      </p:sp>
      <p:sp>
        <p:nvSpPr>
          <p:cNvPr id="3" name="Pladsholder til indhold 2"/>
          <p:cNvSpPr>
            <a:spLocks noGrp="1"/>
          </p:cNvSpPr>
          <p:nvPr>
            <p:ph idx="1" hasCustomPrompt="1"/>
          </p:nvPr>
        </p:nvSpPr>
        <p:spPr>
          <a:xfrm>
            <a:off x="467544" y="2132856"/>
            <a:ext cx="8229600" cy="3777283"/>
          </a:xfrm>
          <a:prstGeom prst="rect">
            <a:avLst/>
          </a:prstGeom>
        </p:spPr>
        <p:txBody>
          <a:bodyPr/>
          <a:lstStyle>
            <a:lvl1pPr marL="342900" indent="-342900">
              <a:buFontTx/>
              <a:buBlip>
                <a:blip r:embed="rId2"/>
              </a:buBlip>
              <a:defRPr sz="2100" baseline="0"/>
            </a:lvl1pPr>
          </a:lstStyle>
          <a:p>
            <a:pPr lvl="0"/>
            <a:r>
              <a:rPr lang="da-DK" dirty="0" smtClean="0"/>
              <a:t>Klik for at redigere i master </a:t>
            </a:r>
          </a:p>
          <a:p>
            <a:pPr lvl="0"/>
            <a:endParaRPr lang="da-DK" dirty="0" smtClean="0"/>
          </a:p>
          <a:p>
            <a:pPr lvl="0"/>
            <a:endParaRPr lang="da-DK" dirty="0" smtClean="0"/>
          </a:p>
        </p:txBody>
      </p:sp>
    </p:spTree>
    <p:extLst>
      <p:ext uri="{BB962C8B-B14F-4D97-AF65-F5344CB8AC3E}">
        <p14:creationId xmlns:p14="http://schemas.microsoft.com/office/powerpoint/2010/main" val="229668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467544" y="2604045"/>
            <a:ext cx="8229600" cy="3777283"/>
          </a:xfrm>
          <a:prstGeom prst="rect">
            <a:avLst/>
          </a:prstGeom>
        </p:spPr>
        <p:txBody>
          <a:bodyPr/>
          <a:lstStyle>
            <a:lvl1pPr marL="342900" indent="-342900">
              <a:buFontTx/>
              <a:buBlip>
                <a:blip r:embed="rId2"/>
              </a:buBlip>
              <a:defRPr sz="2100" baseline="0"/>
            </a:lvl1pPr>
          </a:lstStyle>
          <a:p>
            <a:pPr lvl="0"/>
            <a:r>
              <a:rPr lang="da-DK" dirty="0" smtClean="0"/>
              <a:t>Klik for at redigere i master </a:t>
            </a:r>
          </a:p>
          <a:p>
            <a:pPr lvl="0"/>
            <a:endParaRPr lang="da-DK" dirty="0" smtClean="0"/>
          </a:p>
          <a:p>
            <a:pPr lvl="0"/>
            <a:endParaRPr lang="da-DK" dirty="0" smtClean="0"/>
          </a:p>
        </p:txBody>
      </p:sp>
      <p:sp>
        <p:nvSpPr>
          <p:cNvPr id="9" name="Pladsholder til tekst 8"/>
          <p:cNvSpPr>
            <a:spLocks noGrp="1"/>
          </p:cNvSpPr>
          <p:nvPr>
            <p:ph type="body" sz="quarter" idx="10"/>
          </p:nvPr>
        </p:nvSpPr>
        <p:spPr>
          <a:xfrm>
            <a:off x="468312" y="1556792"/>
            <a:ext cx="8280151" cy="865187"/>
          </a:xfrm>
          <a:prstGeom prst="rect">
            <a:avLst/>
          </a:prstGeom>
        </p:spPr>
        <p:txBody>
          <a:bodyPr/>
          <a:lstStyle>
            <a:lvl1pPr marL="0" indent="0">
              <a:buNone/>
              <a:defRPr sz="3500" b="1" cap="all" baseline="0">
                <a:solidFill>
                  <a:srgbClr val="E41E0A"/>
                </a:solidFill>
                <a:latin typeface="Arial Narrow" panose="020B0606020202030204" pitchFamily="34" charset="0"/>
              </a:defRPr>
            </a:lvl1pPr>
          </a:lstStyle>
          <a:p>
            <a:pPr lvl="0"/>
            <a:r>
              <a:rPr lang="da-DK" dirty="0" smtClean="0"/>
              <a:t>Klik for at redigere i master</a:t>
            </a:r>
            <a:endParaRPr lang="da-DK" dirty="0"/>
          </a:p>
        </p:txBody>
      </p:sp>
      <p:sp>
        <p:nvSpPr>
          <p:cNvPr id="4" name="Titel 3"/>
          <p:cNvSpPr>
            <a:spLocks noGrp="1"/>
          </p:cNvSpPr>
          <p:nvPr>
            <p:ph type="title"/>
          </p:nvPr>
        </p:nvSpPr>
        <p:spPr>
          <a:xfrm>
            <a:off x="457200" y="274638"/>
            <a:ext cx="8229600" cy="1143000"/>
          </a:xfrm>
          <a:prstGeom prst="rect">
            <a:avLst/>
          </a:prstGeom>
        </p:spPr>
        <p:txBody>
          <a:bodyPr/>
          <a:lstStyle/>
          <a:p>
            <a:r>
              <a:rPr lang="da-DK" smtClean="0"/>
              <a:t>Klik for at redigere i master</a:t>
            </a:r>
            <a:endParaRPr lang="da-DK"/>
          </a:p>
        </p:txBody>
      </p:sp>
    </p:spTree>
    <p:extLst>
      <p:ext uri="{BB962C8B-B14F-4D97-AF65-F5344CB8AC3E}">
        <p14:creationId xmlns:p14="http://schemas.microsoft.com/office/powerpoint/2010/main" val="127612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576064"/>
          </a:xfrm>
          <a:prstGeom prst="rect">
            <a:avLst/>
          </a:prstGeom>
        </p:spPr>
        <p:txBody>
          <a:bodyPr/>
          <a:lstStyle/>
          <a:p>
            <a:r>
              <a:rPr lang="da-DK" dirty="0" smtClean="0"/>
              <a:t>Klik for at redigere i master</a:t>
            </a:r>
            <a:endParaRPr lang="da-DK" dirty="0"/>
          </a:p>
        </p:txBody>
      </p:sp>
      <p:sp>
        <p:nvSpPr>
          <p:cNvPr id="3" name="Pladsholder til indhold 2"/>
          <p:cNvSpPr>
            <a:spLocks noGrp="1"/>
          </p:cNvSpPr>
          <p:nvPr>
            <p:ph idx="1" hasCustomPrompt="1"/>
          </p:nvPr>
        </p:nvSpPr>
        <p:spPr>
          <a:xfrm>
            <a:off x="467544" y="2604045"/>
            <a:ext cx="4176464" cy="3777283"/>
          </a:xfrm>
          <a:prstGeom prst="rect">
            <a:avLst/>
          </a:prstGeom>
        </p:spPr>
        <p:txBody>
          <a:bodyPr/>
          <a:lstStyle>
            <a:lvl1pPr marL="342900" indent="-342900">
              <a:buFontTx/>
              <a:buBlip>
                <a:blip r:embed="rId2"/>
              </a:buBlip>
              <a:defRPr sz="2100" baseline="0"/>
            </a:lvl1pPr>
          </a:lstStyle>
          <a:p>
            <a:pPr lvl="0"/>
            <a:r>
              <a:rPr lang="da-DK" dirty="0" err="1" smtClean="0"/>
              <a:t>KliKk</a:t>
            </a:r>
            <a:r>
              <a:rPr lang="da-DK" dirty="0" smtClean="0"/>
              <a:t> for at redigere i master </a:t>
            </a:r>
          </a:p>
          <a:p>
            <a:pPr lvl="0"/>
            <a:endParaRPr lang="da-DK" dirty="0" smtClean="0"/>
          </a:p>
          <a:p>
            <a:pPr lvl="0"/>
            <a:endParaRPr lang="da-DK" dirty="0" smtClean="0"/>
          </a:p>
        </p:txBody>
      </p:sp>
      <p:sp>
        <p:nvSpPr>
          <p:cNvPr id="9" name="Pladsholder til tekst 8"/>
          <p:cNvSpPr>
            <a:spLocks noGrp="1"/>
          </p:cNvSpPr>
          <p:nvPr>
            <p:ph type="body" sz="quarter" idx="10"/>
          </p:nvPr>
        </p:nvSpPr>
        <p:spPr>
          <a:xfrm>
            <a:off x="468312" y="1556793"/>
            <a:ext cx="8280151" cy="648072"/>
          </a:xfrm>
          <a:prstGeom prst="rect">
            <a:avLst/>
          </a:prstGeom>
        </p:spPr>
        <p:txBody>
          <a:bodyPr/>
          <a:lstStyle>
            <a:lvl1pPr marL="0" indent="0">
              <a:buNone/>
              <a:defRPr sz="3500" b="1" cap="all" baseline="0">
                <a:solidFill>
                  <a:srgbClr val="E41E0A"/>
                </a:solidFill>
                <a:latin typeface="Arial Narrow" panose="020B0606020202030204" pitchFamily="34" charset="0"/>
              </a:defRPr>
            </a:lvl1pPr>
          </a:lstStyle>
          <a:p>
            <a:pPr lvl="0"/>
            <a:r>
              <a:rPr lang="da-DK" dirty="0" smtClean="0"/>
              <a:t>Klik for at redigere i master</a:t>
            </a:r>
            <a:endParaRPr lang="da-DK" dirty="0"/>
          </a:p>
        </p:txBody>
      </p:sp>
      <p:sp>
        <p:nvSpPr>
          <p:cNvPr id="7" name="Pladsholder til billede 6"/>
          <p:cNvSpPr>
            <a:spLocks noGrp="1"/>
          </p:cNvSpPr>
          <p:nvPr>
            <p:ph type="pic" sz="quarter" idx="11"/>
          </p:nvPr>
        </p:nvSpPr>
        <p:spPr>
          <a:xfrm>
            <a:off x="4787900" y="2636838"/>
            <a:ext cx="3960813" cy="3744912"/>
          </a:xfrm>
          <a:prstGeom prst="rect">
            <a:avLst/>
          </a:prstGeom>
        </p:spPr>
        <p:txBody>
          <a:bodyPr/>
          <a:lstStyle>
            <a:lvl1pPr marL="0" indent="0">
              <a:buNone/>
              <a:defRPr/>
            </a:lvl1pPr>
          </a:lstStyle>
          <a:p>
            <a:endParaRPr lang="da-DK" dirty="0"/>
          </a:p>
        </p:txBody>
      </p:sp>
    </p:spTree>
    <p:extLst>
      <p:ext uri="{BB962C8B-B14F-4D97-AF65-F5344CB8AC3E}">
        <p14:creationId xmlns:p14="http://schemas.microsoft.com/office/powerpoint/2010/main" val="2380570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B8475545-3AA6-47D5-B21D-81B09246F673}" type="datetime1">
              <a:rPr lang="da-DK" smtClean="0">
                <a:solidFill>
                  <a:srgbClr val="F2F2F2"/>
                </a:solidFill>
              </a:rPr>
              <a:pPr/>
              <a:t>07-03-2017</a:t>
            </a:fld>
            <a:endParaRPr lang="da-DK">
              <a:solidFill>
                <a:srgbClr val="F2F2F2"/>
              </a:solidFill>
            </a:endParaRPr>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solidFill>
                <a:srgbClr val="F2F2F2"/>
              </a:solidFill>
            </a:endParaRPr>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96BE4100-C863-4A21-A67A-B036187A43CB}" type="slidenum">
              <a:rPr lang="da-DK" smtClean="0">
                <a:solidFill>
                  <a:srgbClr val="F2F2F2"/>
                </a:solidFill>
              </a:rPr>
              <a:pPr/>
              <a:t>‹nº›</a:t>
            </a:fld>
            <a:endParaRPr lang="da-DK">
              <a:solidFill>
                <a:srgbClr val="F2F2F2"/>
              </a:solidFill>
            </a:endParaRPr>
          </a:p>
        </p:txBody>
      </p:sp>
    </p:spTree>
    <p:extLst>
      <p:ext uri="{BB962C8B-B14F-4D97-AF65-F5344CB8AC3E}">
        <p14:creationId xmlns:p14="http://schemas.microsoft.com/office/powerpoint/2010/main" val="2294471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pic>
        <p:nvPicPr>
          <p:cNvPr id="5" name="Picture 6" descr="\\nm-users\users$\sie.jensen\Desktop\Ny mappe\Bil.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ladsholder til tekst 7"/>
          <p:cNvSpPr>
            <a:spLocks noGrp="1"/>
          </p:cNvSpPr>
          <p:nvPr>
            <p:ph type="body" sz="quarter" idx="13" hasCustomPrompt="1"/>
          </p:nvPr>
        </p:nvSpPr>
        <p:spPr>
          <a:xfrm>
            <a:off x="395536" y="1196752"/>
            <a:ext cx="5976664" cy="3600400"/>
          </a:xfrm>
          <a:prstGeom prst="rect">
            <a:avLst/>
          </a:prstGeom>
        </p:spPr>
        <p:txBody>
          <a:bodyPr>
            <a:noAutofit/>
          </a:bodyPr>
          <a:lstStyle>
            <a:lvl1pPr marL="0" indent="0">
              <a:buNone/>
              <a:defRPr sz="5500" b="1" cap="all" spc="-300"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da-DK" dirty="0" smtClean="0"/>
              <a:t>Klik For at redigere i master</a:t>
            </a:r>
          </a:p>
        </p:txBody>
      </p:sp>
      <p:pic>
        <p:nvPicPr>
          <p:cNvPr id="7" name="Picture 3" descr="\\nm-users\users$\sie.jensen\Desktop\Ny mappe\NK_logo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44408" y="260649"/>
            <a:ext cx="651170" cy="425696"/>
          </a:xfrm>
          <a:prstGeom prst="rect">
            <a:avLst/>
          </a:prstGeom>
          <a:noFill/>
          <a:extLst>
            <a:ext uri="{909E8E84-426E-40DD-AFC4-6F175D3DCCD1}">
              <a14:hiddenFill xmlns:a14="http://schemas.microsoft.com/office/drawing/2010/main">
                <a:solidFill>
                  <a:srgbClr val="FFFFFF"/>
                </a:solidFill>
              </a14:hiddenFill>
            </a:ext>
          </a:extLst>
        </p:spPr>
      </p:pic>
      <p:sp>
        <p:nvSpPr>
          <p:cNvPr id="8" name="Tekstboks 7"/>
          <p:cNvSpPr txBox="1"/>
          <p:nvPr userDrawn="1"/>
        </p:nvSpPr>
        <p:spPr>
          <a:xfrm>
            <a:off x="7236296" y="313606"/>
            <a:ext cx="774571" cy="246221"/>
          </a:xfrm>
          <a:prstGeom prst="rect">
            <a:avLst/>
          </a:prstGeom>
          <a:noFill/>
        </p:spPr>
        <p:txBody>
          <a:bodyPr wrap="none" rtlCol="0">
            <a:spAutoFit/>
          </a:bodyPr>
          <a:lstStyle/>
          <a:p>
            <a:fld id="{F05FF599-9169-49C6-8359-4CD29C2A22C0}" type="datetime3">
              <a:rPr lang="da-DK" sz="1000" smtClean="0">
                <a:solidFill>
                  <a:srgbClr val="F2F2F2"/>
                </a:solidFill>
                <a:latin typeface="Calibri Light" panose="020F0302020204030204" pitchFamily="34" charset="0"/>
              </a:rPr>
              <a:pPr/>
              <a:t>07.03.2017</a:t>
            </a:fld>
            <a:endParaRPr lang="da-DK" sz="1000" dirty="0">
              <a:solidFill>
                <a:srgbClr val="F2F2F2"/>
              </a:solidFill>
              <a:latin typeface="Calibri Light" panose="020F0302020204030204" pitchFamily="34" charset="0"/>
            </a:endParaRPr>
          </a:p>
        </p:txBody>
      </p:sp>
      <p:cxnSp>
        <p:nvCxnSpPr>
          <p:cNvPr id="9" name="Lige forbindelse 8"/>
          <p:cNvCxnSpPr/>
          <p:nvPr userDrawn="1"/>
        </p:nvCxnSpPr>
        <p:spPr>
          <a:xfrm>
            <a:off x="8082976" y="200178"/>
            <a:ext cx="0" cy="509934"/>
          </a:xfrm>
          <a:prstGeom prst="line">
            <a:avLst/>
          </a:prstGeom>
          <a:ln>
            <a:solidFill>
              <a:srgbClr val="F2F2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979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576064"/>
          </a:xfrm>
          <a:prstGeom prst="rect">
            <a:avLst/>
          </a:prstGeom>
        </p:spPr>
        <p:txBody>
          <a:bodyPr/>
          <a:lstStyle/>
          <a:p>
            <a:r>
              <a:rPr lang="da-DK" dirty="0" smtClean="0"/>
              <a:t>Klik for at redigere i master</a:t>
            </a:r>
            <a:endParaRPr lang="da-DK" dirty="0"/>
          </a:p>
        </p:txBody>
      </p:sp>
      <p:sp>
        <p:nvSpPr>
          <p:cNvPr id="3" name="Pladsholder til indhold 2"/>
          <p:cNvSpPr>
            <a:spLocks noGrp="1"/>
          </p:cNvSpPr>
          <p:nvPr>
            <p:ph idx="1" hasCustomPrompt="1"/>
          </p:nvPr>
        </p:nvSpPr>
        <p:spPr>
          <a:xfrm>
            <a:off x="467544" y="2132856"/>
            <a:ext cx="8229600" cy="3777283"/>
          </a:xfrm>
          <a:prstGeom prst="rect">
            <a:avLst/>
          </a:prstGeom>
        </p:spPr>
        <p:txBody>
          <a:bodyPr/>
          <a:lstStyle>
            <a:lvl1pPr marL="342900" indent="-342900">
              <a:buFontTx/>
              <a:buBlip>
                <a:blip r:embed="rId2"/>
              </a:buBlip>
              <a:defRPr sz="2100" baseline="0"/>
            </a:lvl1pPr>
          </a:lstStyle>
          <a:p>
            <a:pPr lvl="0"/>
            <a:r>
              <a:rPr lang="da-DK" dirty="0" smtClean="0"/>
              <a:t>Klik for at redigere i master </a:t>
            </a:r>
          </a:p>
          <a:p>
            <a:pPr lvl="0"/>
            <a:endParaRPr lang="da-DK" dirty="0" smtClean="0"/>
          </a:p>
          <a:p>
            <a:pPr lvl="0"/>
            <a:endParaRPr lang="da-DK" dirty="0" smtClean="0"/>
          </a:p>
        </p:txBody>
      </p:sp>
    </p:spTree>
    <p:extLst>
      <p:ext uri="{BB962C8B-B14F-4D97-AF65-F5344CB8AC3E}">
        <p14:creationId xmlns:p14="http://schemas.microsoft.com/office/powerpoint/2010/main" val="3098410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467544" y="2604045"/>
            <a:ext cx="8229600" cy="3777283"/>
          </a:xfrm>
          <a:prstGeom prst="rect">
            <a:avLst/>
          </a:prstGeom>
        </p:spPr>
        <p:txBody>
          <a:bodyPr/>
          <a:lstStyle>
            <a:lvl1pPr marL="342900" indent="-342900">
              <a:buFontTx/>
              <a:buBlip>
                <a:blip r:embed="rId2"/>
              </a:buBlip>
              <a:defRPr sz="2100" baseline="0"/>
            </a:lvl1pPr>
          </a:lstStyle>
          <a:p>
            <a:pPr lvl="0"/>
            <a:r>
              <a:rPr lang="da-DK" dirty="0" smtClean="0"/>
              <a:t>Klik for at redigere i master </a:t>
            </a:r>
          </a:p>
          <a:p>
            <a:pPr lvl="0"/>
            <a:endParaRPr lang="da-DK" dirty="0" smtClean="0"/>
          </a:p>
          <a:p>
            <a:pPr lvl="0"/>
            <a:endParaRPr lang="da-DK" dirty="0" smtClean="0"/>
          </a:p>
        </p:txBody>
      </p:sp>
      <p:sp>
        <p:nvSpPr>
          <p:cNvPr id="9" name="Pladsholder til tekst 8"/>
          <p:cNvSpPr>
            <a:spLocks noGrp="1"/>
          </p:cNvSpPr>
          <p:nvPr>
            <p:ph type="body" sz="quarter" idx="10"/>
          </p:nvPr>
        </p:nvSpPr>
        <p:spPr>
          <a:xfrm>
            <a:off x="468312" y="1556792"/>
            <a:ext cx="8280151" cy="865187"/>
          </a:xfrm>
          <a:prstGeom prst="rect">
            <a:avLst/>
          </a:prstGeom>
        </p:spPr>
        <p:txBody>
          <a:bodyPr/>
          <a:lstStyle>
            <a:lvl1pPr marL="0" indent="0">
              <a:buNone/>
              <a:defRPr sz="3500" b="1" cap="all" baseline="0">
                <a:solidFill>
                  <a:srgbClr val="E41E0A"/>
                </a:solidFill>
                <a:latin typeface="Arial Narrow" panose="020B0606020202030204" pitchFamily="34" charset="0"/>
              </a:defRPr>
            </a:lvl1pPr>
          </a:lstStyle>
          <a:p>
            <a:pPr lvl="0"/>
            <a:r>
              <a:rPr lang="da-DK" dirty="0" smtClean="0"/>
              <a:t>Klik for at redigere i master</a:t>
            </a:r>
            <a:endParaRPr lang="da-DK" dirty="0"/>
          </a:p>
        </p:txBody>
      </p:sp>
      <p:sp>
        <p:nvSpPr>
          <p:cNvPr id="4" name="Titel 3"/>
          <p:cNvSpPr>
            <a:spLocks noGrp="1"/>
          </p:cNvSpPr>
          <p:nvPr>
            <p:ph type="title"/>
          </p:nvPr>
        </p:nvSpPr>
        <p:spPr>
          <a:xfrm>
            <a:off x="457200" y="274638"/>
            <a:ext cx="8229600" cy="1143000"/>
          </a:xfrm>
          <a:prstGeom prst="rect">
            <a:avLst/>
          </a:prstGeom>
        </p:spPr>
        <p:txBody>
          <a:bodyPr/>
          <a:lstStyle/>
          <a:p>
            <a:r>
              <a:rPr lang="da-DK" smtClean="0"/>
              <a:t>Klik for at redigere i master</a:t>
            </a:r>
            <a:endParaRPr lang="da-DK"/>
          </a:p>
        </p:txBody>
      </p:sp>
    </p:spTree>
    <p:extLst>
      <p:ext uri="{BB962C8B-B14F-4D97-AF65-F5344CB8AC3E}">
        <p14:creationId xmlns:p14="http://schemas.microsoft.com/office/powerpoint/2010/main" val="1020140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576064"/>
          </a:xfrm>
          <a:prstGeom prst="rect">
            <a:avLst/>
          </a:prstGeom>
        </p:spPr>
        <p:txBody>
          <a:bodyPr/>
          <a:lstStyle/>
          <a:p>
            <a:r>
              <a:rPr lang="da-DK" dirty="0" smtClean="0"/>
              <a:t>Klik for at redigere i master</a:t>
            </a:r>
            <a:endParaRPr lang="da-DK" dirty="0"/>
          </a:p>
        </p:txBody>
      </p:sp>
      <p:sp>
        <p:nvSpPr>
          <p:cNvPr id="3" name="Pladsholder til indhold 2"/>
          <p:cNvSpPr>
            <a:spLocks noGrp="1"/>
          </p:cNvSpPr>
          <p:nvPr>
            <p:ph idx="1" hasCustomPrompt="1"/>
          </p:nvPr>
        </p:nvSpPr>
        <p:spPr>
          <a:xfrm>
            <a:off x="467544" y="2604045"/>
            <a:ext cx="4176464" cy="3777283"/>
          </a:xfrm>
          <a:prstGeom prst="rect">
            <a:avLst/>
          </a:prstGeom>
        </p:spPr>
        <p:txBody>
          <a:bodyPr/>
          <a:lstStyle>
            <a:lvl1pPr marL="342900" indent="-342900">
              <a:buFontTx/>
              <a:buBlip>
                <a:blip r:embed="rId2"/>
              </a:buBlip>
              <a:defRPr sz="2100" baseline="0"/>
            </a:lvl1pPr>
          </a:lstStyle>
          <a:p>
            <a:pPr lvl="0"/>
            <a:r>
              <a:rPr lang="da-DK" dirty="0" err="1" smtClean="0"/>
              <a:t>KliKk</a:t>
            </a:r>
            <a:r>
              <a:rPr lang="da-DK" dirty="0" smtClean="0"/>
              <a:t> for at redigere i master </a:t>
            </a:r>
          </a:p>
          <a:p>
            <a:pPr lvl="0"/>
            <a:endParaRPr lang="da-DK" dirty="0" smtClean="0"/>
          </a:p>
          <a:p>
            <a:pPr lvl="0"/>
            <a:endParaRPr lang="da-DK" dirty="0" smtClean="0"/>
          </a:p>
        </p:txBody>
      </p:sp>
      <p:sp>
        <p:nvSpPr>
          <p:cNvPr id="9" name="Pladsholder til tekst 8"/>
          <p:cNvSpPr>
            <a:spLocks noGrp="1"/>
          </p:cNvSpPr>
          <p:nvPr>
            <p:ph type="body" sz="quarter" idx="10"/>
          </p:nvPr>
        </p:nvSpPr>
        <p:spPr>
          <a:xfrm>
            <a:off x="468312" y="1556793"/>
            <a:ext cx="8280151" cy="648072"/>
          </a:xfrm>
          <a:prstGeom prst="rect">
            <a:avLst/>
          </a:prstGeom>
        </p:spPr>
        <p:txBody>
          <a:bodyPr/>
          <a:lstStyle>
            <a:lvl1pPr marL="0" indent="0">
              <a:buNone/>
              <a:defRPr sz="3500" b="1" cap="all" baseline="0">
                <a:solidFill>
                  <a:srgbClr val="E41E0A"/>
                </a:solidFill>
                <a:latin typeface="Arial Narrow" panose="020B0606020202030204" pitchFamily="34" charset="0"/>
              </a:defRPr>
            </a:lvl1pPr>
          </a:lstStyle>
          <a:p>
            <a:pPr lvl="0"/>
            <a:r>
              <a:rPr lang="da-DK" dirty="0" smtClean="0"/>
              <a:t>Klik for at redigere i master</a:t>
            </a:r>
            <a:endParaRPr lang="da-DK" dirty="0"/>
          </a:p>
        </p:txBody>
      </p:sp>
      <p:sp>
        <p:nvSpPr>
          <p:cNvPr id="7" name="Pladsholder til billede 6"/>
          <p:cNvSpPr>
            <a:spLocks noGrp="1"/>
          </p:cNvSpPr>
          <p:nvPr>
            <p:ph type="pic" sz="quarter" idx="11"/>
          </p:nvPr>
        </p:nvSpPr>
        <p:spPr>
          <a:xfrm>
            <a:off x="4787900" y="2636838"/>
            <a:ext cx="3960813" cy="3744912"/>
          </a:xfrm>
          <a:prstGeom prst="rect">
            <a:avLst/>
          </a:prstGeom>
        </p:spPr>
        <p:txBody>
          <a:bodyPr/>
          <a:lstStyle>
            <a:lvl1pPr marL="0" indent="0">
              <a:buNone/>
              <a:defRPr/>
            </a:lvl1pPr>
          </a:lstStyle>
          <a:p>
            <a:endParaRPr lang="da-DK" dirty="0"/>
          </a:p>
        </p:txBody>
      </p:sp>
    </p:spTree>
    <p:extLst>
      <p:ext uri="{BB962C8B-B14F-4D97-AF65-F5344CB8AC3E}">
        <p14:creationId xmlns:p14="http://schemas.microsoft.com/office/powerpoint/2010/main" val="693290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B8475545-3AA6-47D5-B21D-81B09246F673}" type="datetime1">
              <a:rPr lang="da-DK" smtClean="0">
                <a:solidFill>
                  <a:srgbClr val="F2F2F2"/>
                </a:solidFill>
              </a:rPr>
              <a:pPr/>
              <a:t>07-03-2017</a:t>
            </a:fld>
            <a:endParaRPr lang="da-DK">
              <a:solidFill>
                <a:srgbClr val="F2F2F2"/>
              </a:solidFill>
            </a:endParaRPr>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solidFill>
                <a:srgbClr val="F2F2F2"/>
              </a:solidFill>
            </a:endParaRPr>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96BE4100-C863-4A21-A67A-B036187A43CB}" type="slidenum">
              <a:rPr lang="da-DK" smtClean="0">
                <a:solidFill>
                  <a:srgbClr val="F2F2F2"/>
                </a:solidFill>
              </a:rPr>
              <a:pPr/>
              <a:t>‹nº›</a:t>
            </a:fld>
            <a:endParaRPr lang="da-DK">
              <a:solidFill>
                <a:srgbClr val="F2F2F2"/>
              </a:solidFill>
            </a:endParaRPr>
          </a:p>
        </p:txBody>
      </p:sp>
    </p:spTree>
    <p:extLst>
      <p:ext uri="{BB962C8B-B14F-4D97-AF65-F5344CB8AC3E}">
        <p14:creationId xmlns:p14="http://schemas.microsoft.com/office/powerpoint/2010/main" val="101638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5170" y="991393"/>
            <a:ext cx="5110336" cy="2835747"/>
          </a:xfrm>
        </p:spPr>
        <p:txBody>
          <a:bodyPr>
            <a:noAutofit/>
          </a:bodyPr>
          <a:lstStyle>
            <a:lvl1pPr algn="r">
              <a:defRPr sz="5500" baseline="0">
                <a:solidFill>
                  <a:srgbClr val="565656"/>
                </a:solidFill>
              </a:defRPr>
            </a:lvl1pPr>
          </a:lstStyle>
          <a:p>
            <a:r>
              <a:rPr lang="da-DK" dirty="0" smtClean="0"/>
              <a:t>KORT TILTEL PÅ POWERPOINT Præsentation</a:t>
            </a:r>
            <a:endParaRPr lang="da-DK" dirty="0"/>
          </a:p>
        </p:txBody>
      </p:sp>
      <p:sp>
        <p:nvSpPr>
          <p:cNvPr id="3" name="Undertitel 2"/>
          <p:cNvSpPr>
            <a:spLocks noGrp="1"/>
          </p:cNvSpPr>
          <p:nvPr>
            <p:ph type="subTitle" idx="1" hasCustomPrompt="1"/>
          </p:nvPr>
        </p:nvSpPr>
        <p:spPr>
          <a:xfrm>
            <a:off x="6324902" y="620688"/>
            <a:ext cx="2376264" cy="360040"/>
          </a:xfrm>
        </p:spPr>
        <p:txBody>
          <a:bodyPr/>
          <a:lstStyle>
            <a:lvl1pPr marL="0" indent="0" algn="r">
              <a:buNone/>
              <a:defRPr sz="1100">
                <a:solidFill>
                  <a:srgbClr val="565656"/>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6EFC62C3-DF53-4E9D-B0F8-298D653D1DCB}" type="datetime3">
              <a:rPr lang="da-DK" smtClean="0"/>
              <a:t>07.03.2017</a:t>
            </a:fld>
            <a:endParaRPr lang="da-DK" dirty="0"/>
          </a:p>
        </p:txBody>
      </p:sp>
      <p:sp>
        <p:nvSpPr>
          <p:cNvPr id="8" name="Pladsholder til tekst 7"/>
          <p:cNvSpPr>
            <a:spLocks noGrp="1"/>
          </p:cNvSpPr>
          <p:nvPr>
            <p:ph type="body" sz="quarter" idx="10" hasCustomPrompt="1"/>
          </p:nvPr>
        </p:nvSpPr>
        <p:spPr>
          <a:xfrm>
            <a:off x="567578" y="5682952"/>
            <a:ext cx="6380685" cy="914400"/>
          </a:xfrm>
        </p:spPr>
        <p:txBody>
          <a:bodyPr>
            <a:normAutofit/>
          </a:bodyPr>
          <a:lstStyle>
            <a:lvl1pPr marL="0" indent="0" algn="r">
              <a:buNone/>
              <a:defRPr sz="1500" baseline="0">
                <a:solidFill>
                  <a:srgbClr val="565656"/>
                </a:solidFill>
                <a:latin typeface="Calibri Light" panose="020F0302020204030204" pitchFamily="34" charset="0"/>
              </a:defRPr>
            </a:lvl1pPr>
            <a:lvl5pPr>
              <a:defRPr/>
            </a:lvl5pPr>
          </a:lstStyle>
          <a:p>
            <a:pPr lvl="0"/>
            <a:r>
              <a:rPr lang="da-DK" dirty="0" smtClean="0"/>
              <a:t>Supplerende tekst </a:t>
            </a:r>
            <a:br>
              <a:rPr lang="da-DK" dirty="0" smtClean="0"/>
            </a:br>
            <a:r>
              <a:rPr lang="da-DK" dirty="0" smtClean="0"/>
              <a:t>skal stå her</a:t>
            </a:r>
            <a:endParaRPr lang="da-DK" dirty="0"/>
          </a:p>
        </p:txBody>
      </p:sp>
      <p:cxnSp>
        <p:nvCxnSpPr>
          <p:cNvPr id="10" name="Lige forbindelse 9"/>
          <p:cNvCxnSpPr/>
          <p:nvPr userDrawn="1"/>
        </p:nvCxnSpPr>
        <p:spPr>
          <a:xfrm>
            <a:off x="7236296" y="5517232"/>
            <a:ext cx="0" cy="10198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nm-users\users$\sie.jensen\Desktop\Ny mappe\Skivebrems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96" y="-8334"/>
            <a:ext cx="3352800" cy="43164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m-users\users$\sie.jensen\Desktop\Ny mappe\Bremsetroml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88794" y="4696221"/>
            <a:ext cx="3216275" cy="217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128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pic>
        <p:nvPicPr>
          <p:cNvPr id="5" name="Picture 6" descr="\\nm-users\users$\sie.jensen\Desktop\Ny mappe\Bil.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ladsholder til tekst 7"/>
          <p:cNvSpPr>
            <a:spLocks noGrp="1"/>
          </p:cNvSpPr>
          <p:nvPr>
            <p:ph type="body" sz="quarter" idx="13" hasCustomPrompt="1"/>
          </p:nvPr>
        </p:nvSpPr>
        <p:spPr>
          <a:xfrm>
            <a:off x="395536" y="1196752"/>
            <a:ext cx="5976664" cy="3600400"/>
          </a:xfrm>
          <a:prstGeom prst="rect">
            <a:avLst/>
          </a:prstGeom>
        </p:spPr>
        <p:txBody>
          <a:bodyPr>
            <a:noAutofit/>
          </a:bodyPr>
          <a:lstStyle>
            <a:lvl1pPr marL="0" indent="0">
              <a:buNone/>
              <a:defRPr sz="5500" b="1" cap="all" spc="-300"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da-DK" dirty="0" smtClean="0"/>
              <a:t>Klik For at redigere i master</a:t>
            </a:r>
          </a:p>
        </p:txBody>
      </p:sp>
      <p:pic>
        <p:nvPicPr>
          <p:cNvPr id="7" name="Picture 3" descr="\\nm-users\users$\sie.jensen\Desktop\Ny mappe\NK_logo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44408" y="260649"/>
            <a:ext cx="651170" cy="425696"/>
          </a:xfrm>
          <a:prstGeom prst="rect">
            <a:avLst/>
          </a:prstGeom>
          <a:noFill/>
          <a:extLst>
            <a:ext uri="{909E8E84-426E-40DD-AFC4-6F175D3DCCD1}">
              <a14:hiddenFill xmlns:a14="http://schemas.microsoft.com/office/drawing/2010/main">
                <a:solidFill>
                  <a:srgbClr val="FFFFFF"/>
                </a:solidFill>
              </a14:hiddenFill>
            </a:ext>
          </a:extLst>
        </p:spPr>
      </p:pic>
      <p:sp>
        <p:nvSpPr>
          <p:cNvPr id="8" name="Tekstboks 7"/>
          <p:cNvSpPr txBox="1"/>
          <p:nvPr userDrawn="1"/>
        </p:nvSpPr>
        <p:spPr>
          <a:xfrm>
            <a:off x="7236296" y="313606"/>
            <a:ext cx="774571" cy="246221"/>
          </a:xfrm>
          <a:prstGeom prst="rect">
            <a:avLst/>
          </a:prstGeom>
          <a:noFill/>
        </p:spPr>
        <p:txBody>
          <a:bodyPr wrap="none" rtlCol="0">
            <a:spAutoFit/>
          </a:bodyPr>
          <a:lstStyle/>
          <a:p>
            <a:fld id="{F05FF599-9169-49C6-8359-4CD29C2A22C0}" type="datetime3">
              <a:rPr lang="da-DK" sz="1000" smtClean="0">
                <a:solidFill>
                  <a:srgbClr val="F2F2F2"/>
                </a:solidFill>
                <a:latin typeface="Calibri Light" panose="020F0302020204030204" pitchFamily="34" charset="0"/>
              </a:rPr>
              <a:pPr/>
              <a:t>07.03.2017</a:t>
            </a:fld>
            <a:endParaRPr lang="da-DK" sz="1000" dirty="0">
              <a:solidFill>
                <a:srgbClr val="F2F2F2"/>
              </a:solidFill>
              <a:latin typeface="Calibri Light" panose="020F0302020204030204" pitchFamily="34" charset="0"/>
            </a:endParaRPr>
          </a:p>
        </p:txBody>
      </p:sp>
      <p:cxnSp>
        <p:nvCxnSpPr>
          <p:cNvPr id="9" name="Lige forbindelse 8"/>
          <p:cNvCxnSpPr/>
          <p:nvPr userDrawn="1"/>
        </p:nvCxnSpPr>
        <p:spPr>
          <a:xfrm>
            <a:off x="8082976" y="200178"/>
            <a:ext cx="0" cy="509934"/>
          </a:xfrm>
          <a:prstGeom prst="line">
            <a:avLst/>
          </a:prstGeom>
          <a:ln>
            <a:solidFill>
              <a:srgbClr val="F2F2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58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omt">
    <p:spTree>
      <p:nvGrpSpPr>
        <p:cNvPr id="1" name=""/>
        <p:cNvGrpSpPr/>
        <p:nvPr/>
      </p:nvGrpSpPr>
      <p:grpSpPr>
        <a:xfrm>
          <a:off x="0" y="0"/>
          <a:ext cx="0" cy="0"/>
          <a:chOff x="0" y="0"/>
          <a:chExt cx="0" cy="0"/>
        </a:xfrm>
      </p:grpSpPr>
      <p:sp>
        <p:nvSpPr>
          <p:cNvPr id="6" name="Rektangel 5"/>
          <p:cNvSpPr/>
          <p:nvPr userDrawn="1"/>
        </p:nvSpPr>
        <p:spPr>
          <a:xfrm>
            <a:off x="-60704" y="-72008"/>
            <a:ext cx="9252520" cy="6957392"/>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2F2F2"/>
              </a:solidFill>
            </a:endParaRPr>
          </a:p>
        </p:txBody>
      </p:sp>
      <p:sp>
        <p:nvSpPr>
          <p:cNvPr id="5" name="Pladsholder til tekst 7"/>
          <p:cNvSpPr>
            <a:spLocks noGrp="1"/>
          </p:cNvSpPr>
          <p:nvPr>
            <p:ph type="body" sz="quarter" idx="13" hasCustomPrompt="1"/>
          </p:nvPr>
        </p:nvSpPr>
        <p:spPr>
          <a:xfrm>
            <a:off x="395535" y="1196752"/>
            <a:ext cx="7670949" cy="1800200"/>
          </a:xfrm>
          <a:prstGeom prst="rect">
            <a:avLst/>
          </a:prstGeom>
        </p:spPr>
        <p:txBody>
          <a:bodyPr>
            <a:noAutofit/>
          </a:bodyPr>
          <a:lstStyle>
            <a:lvl1pPr marL="0" indent="0">
              <a:buNone/>
              <a:defRPr sz="5500" b="1" cap="all" spc="-300" baseline="0">
                <a:solidFill>
                  <a:schemeClr val="bg1"/>
                </a:solidFill>
                <a:effectLst/>
                <a:latin typeface="Arial" panose="020B0604020202020204" pitchFamily="34" charset="0"/>
                <a:cs typeface="Arial" panose="020B060402020202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da-DK" dirty="0" smtClean="0"/>
              <a:t>Klik For at redigere i master</a:t>
            </a:r>
          </a:p>
        </p:txBody>
      </p:sp>
      <p:pic>
        <p:nvPicPr>
          <p:cNvPr id="7" name="Picture 3" descr="\\nm-users\users$\sie.jensen\Desktop\Ny mappe\NK_logo_ne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44408" y="260649"/>
            <a:ext cx="651170" cy="425696"/>
          </a:xfrm>
          <a:prstGeom prst="rect">
            <a:avLst/>
          </a:prstGeom>
          <a:noFill/>
          <a:extLst>
            <a:ext uri="{909E8E84-426E-40DD-AFC4-6F175D3DCCD1}">
              <a14:hiddenFill xmlns:a14="http://schemas.microsoft.com/office/drawing/2010/main">
                <a:solidFill>
                  <a:srgbClr val="FFFFFF"/>
                </a:solidFill>
              </a14:hiddenFill>
            </a:ext>
          </a:extLst>
        </p:spPr>
      </p:pic>
      <p:sp>
        <p:nvSpPr>
          <p:cNvPr id="8" name="Tekstboks 7"/>
          <p:cNvSpPr txBox="1"/>
          <p:nvPr userDrawn="1"/>
        </p:nvSpPr>
        <p:spPr>
          <a:xfrm>
            <a:off x="7168981" y="313606"/>
            <a:ext cx="774571" cy="246221"/>
          </a:xfrm>
          <a:prstGeom prst="rect">
            <a:avLst/>
          </a:prstGeom>
          <a:noFill/>
        </p:spPr>
        <p:txBody>
          <a:bodyPr wrap="none" rtlCol="0">
            <a:spAutoFit/>
          </a:bodyPr>
          <a:lstStyle/>
          <a:p>
            <a:fld id="{DCFB58B6-B0EE-4CA1-A27B-D4B8B4141D2A}" type="datetime3">
              <a:rPr lang="da-DK" sz="1000" smtClean="0">
                <a:solidFill>
                  <a:srgbClr val="F2F2F2"/>
                </a:solidFill>
                <a:latin typeface="Calibri Light" panose="020F0302020204030204" pitchFamily="34" charset="0"/>
              </a:rPr>
              <a:pPr/>
              <a:t>07.03.2017</a:t>
            </a:fld>
            <a:endParaRPr lang="da-DK" sz="1000" dirty="0">
              <a:solidFill>
                <a:srgbClr val="F2F2F2"/>
              </a:solidFill>
              <a:latin typeface="Calibri Light" panose="020F0302020204030204" pitchFamily="34" charset="0"/>
            </a:endParaRPr>
          </a:p>
        </p:txBody>
      </p:sp>
      <p:cxnSp>
        <p:nvCxnSpPr>
          <p:cNvPr id="9" name="Lige forbindelse 8"/>
          <p:cNvCxnSpPr/>
          <p:nvPr userDrawn="1"/>
        </p:nvCxnSpPr>
        <p:spPr>
          <a:xfrm>
            <a:off x="8066484" y="216670"/>
            <a:ext cx="0" cy="5099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dsholder til tekst 7"/>
          <p:cNvSpPr>
            <a:spLocks noGrp="1"/>
          </p:cNvSpPr>
          <p:nvPr>
            <p:ph type="body" sz="quarter" idx="14" hasCustomPrompt="1"/>
          </p:nvPr>
        </p:nvSpPr>
        <p:spPr>
          <a:xfrm>
            <a:off x="395536" y="2852936"/>
            <a:ext cx="7670949" cy="1800200"/>
          </a:xfrm>
          <a:prstGeom prst="rect">
            <a:avLst/>
          </a:prstGeom>
        </p:spPr>
        <p:txBody>
          <a:bodyPr>
            <a:noAutofit/>
          </a:bodyPr>
          <a:lstStyle>
            <a:lvl1pPr marL="0" indent="0">
              <a:buNone/>
              <a:defRPr sz="5500" b="1" cap="all" spc="-300" baseline="0">
                <a:solidFill>
                  <a:srgbClr val="E41E0A"/>
                </a:solidFill>
                <a:effectLst/>
                <a:latin typeface="Arial" panose="020B0604020202020204" pitchFamily="34" charset="0"/>
                <a:cs typeface="Arial" panose="020B060402020202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da-DK" dirty="0" smtClean="0"/>
              <a:t>Klik For at redigere i master</a:t>
            </a:r>
          </a:p>
        </p:txBody>
      </p:sp>
    </p:spTree>
    <p:extLst>
      <p:ext uri="{BB962C8B-B14F-4D97-AF65-F5344CB8AC3E}">
        <p14:creationId xmlns:p14="http://schemas.microsoft.com/office/powerpoint/2010/main" val="4221519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smtClean="0"/>
              <a:t>Klik for at redigere i master</a:t>
            </a:r>
            <a:endParaRPr lang="da-DK"/>
          </a:p>
        </p:txBody>
      </p:sp>
      <p:sp>
        <p:nvSpPr>
          <p:cNvPr id="3" name="Undertitel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228064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824233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0"/>
            <a:ext cx="7886700" cy="2852737"/>
          </a:xfrm>
        </p:spPr>
        <p:txBody>
          <a:bodyPr anchor="b"/>
          <a:lstStyle>
            <a:lvl1pPr>
              <a:defRPr sz="4500"/>
            </a:lvl1pPr>
          </a:lstStyle>
          <a:p>
            <a:r>
              <a:rPr lang="da-DK" smtClean="0"/>
              <a:t>Klik for at redigere i master</a:t>
            </a:r>
            <a:endParaRPr lang="da-DK"/>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879839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628650" y="1825625"/>
            <a:ext cx="3886200" cy="4351339"/>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29150" y="1825625"/>
            <a:ext cx="3886200" cy="4351339"/>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429149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5"/>
            <a:ext cx="78867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4" name="Pladsholder til indhold 3"/>
          <p:cNvSpPr>
            <a:spLocks noGrp="1"/>
          </p:cNvSpPr>
          <p:nvPr>
            <p:ph sz="half" idx="2"/>
          </p:nvPr>
        </p:nvSpPr>
        <p:spPr>
          <a:xfrm>
            <a:off x="629842" y="2505075"/>
            <a:ext cx="3868340"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6" name="Pladsholder til indhold 5"/>
          <p:cNvSpPr>
            <a:spLocks noGrp="1"/>
          </p:cNvSpPr>
          <p:nvPr>
            <p:ph sz="quarter" idx="4"/>
          </p:nvPr>
        </p:nvSpPr>
        <p:spPr>
          <a:xfrm>
            <a:off x="4629151" y="2505075"/>
            <a:ext cx="3887391"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036832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150112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11384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190401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698353" y="991393"/>
            <a:ext cx="6016203" cy="2835747"/>
          </a:xfrm>
        </p:spPr>
        <p:txBody>
          <a:bodyPr>
            <a:noAutofit/>
          </a:bodyPr>
          <a:lstStyle>
            <a:lvl1pPr algn="r">
              <a:defRPr sz="5500" baseline="0">
                <a:solidFill>
                  <a:srgbClr val="565656"/>
                </a:solidFill>
                <a:effectLst/>
              </a:defRPr>
            </a:lvl1pPr>
          </a:lstStyle>
          <a:p>
            <a:r>
              <a:rPr lang="da-DK" dirty="0" smtClean="0"/>
              <a:t>KORT TILTEL PÅ POWERPOINT Præsentation</a:t>
            </a:r>
            <a:endParaRPr lang="da-DK" dirty="0"/>
          </a:p>
        </p:txBody>
      </p:sp>
      <p:sp>
        <p:nvSpPr>
          <p:cNvPr id="3" name="Undertitel 2"/>
          <p:cNvSpPr>
            <a:spLocks noGrp="1"/>
          </p:cNvSpPr>
          <p:nvPr>
            <p:ph type="subTitle" idx="1" hasCustomPrompt="1"/>
          </p:nvPr>
        </p:nvSpPr>
        <p:spPr>
          <a:xfrm>
            <a:off x="6323434" y="620688"/>
            <a:ext cx="2376264" cy="360040"/>
          </a:xfrm>
        </p:spPr>
        <p:txBody>
          <a:bodyPr/>
          <a:lstStyle>
            <a:lvl1pPr marL="0" indent="0" algn="r">
              <a:buNone/>
              <a:defRPr sz="1100">
                <a:solidFill>
                  <a:srgbClr val="565656"/>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fld id="{B31E4914-AC6E-4817-A4EA-8EB5978E9D02}" type="datetime3">
              <a:rPr lang="da-DK" smtClean="0"/>
              <a:t>07.03.2017</a:t>
            </a:fld>
            <a:endParaRPr lang="da-DK" dirty="0"/>
          </a:p>
        </p:txBody>
      </p:sp>
      <p:sp>
        <p:nvSpPr>
          <p:cNvPr id="8" name="Pladsholder til tekst 7"/>
          <p:cNvSpPr>
            <a:spLocks noGrp="1"/>
          </p:cNvSpPr>
          <p:nvPr>
            <p:ph type="body" sz="quarter" idx="10" hasCustomPrompt="1"/>
          </p:nvPr>
        </p:nvSpPr>
        <p:spPr>
          <a:xfrm>
            <a:off x="567578" y="5682952"/>
            <a:ext cx="6380685" cy="914400"/>
          </a:xfrm>
        </p:spPr>
        <p:txBody>
          <a:bodyPr>
            <a:normAutofit/>
          </a:bodyPr>
          <a:lstStyle>
            <a:lvl1pPr marL="0" indent="0" algn="r">
              <a:buNone/>
              <a:defRPr sz="1500" baseline="0">
                <a:solidFill>
                  <a:srgbClr val="565656"/>
                </a:solidFill>
                <a:latin typeface="Calibri Light" panose="020F0302020204030204" pitchFamily="34" charset="0"/>
              </a:defRPr>
            </a:lvl1pPr>
            <a:lvl5pPr>
              <a:defRPr/>
            </a:lvl5pPr>
          </a:lstStyle>
          <a:p>
            <a:pPr lvl="0"/>
            <a:r>
              <a:rPr lang="da-DK" dirty="0" smtClean="0"/>
              <a:t>Supplerende tekst </a:t>
            </a:r>
            <a:br>
              <a:rPr lang="da-DK" dirty="0" smtClean="0"/>
            </a:br>
            <a:r>
              <a:rPr lang="da-DK" dirty="0" smtClean="0"/>
              <a:t>skal stå her</a:t>
            </a:r>
            <a:endParaRPr lang="da-DK" dirty="0"/>
          </a:p>
        </p:txBody>
      </p:sp>
      <p:cxnSp>
        <p:nvCxnSpPr>
          <p:cNvPr id="10" name="Lige forbindelse 9"/>
          <p:cNvCxnSpPr/>
          <p:nvPr userDrawn="1"/>
        </p:nvCxnSpPr>
        <p:spPr>
          <a:xfrm>
            <a:off x="7236296" y="5517232"/>
            <a:ext cx="0" cy="10198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nm-users\users$\sie.jensen\Desktop\Ny mappe\5_produkte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7544" y="125413"/>
            <a:ext cx="1544637" cy="660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2363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001954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829416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6" y="365126"/>
            <a:ext cx="1971675" cy="5811839"/>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628651" y="365126"/>
            <a:ext cx="5800725" cy="5811839"/>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399385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smtClean="0"/>
              <a:t>Klik for at redigere i master</a:t>
            </a:r>
            <a:endParaRPr lang="da-DK"/>
          </a:p>
        </p:txBody>
      </p:sp>
      <p:sp>
        <p:nvSpPr>
          <p:cNvPr id="3" name="Undertitel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3485148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633913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0"/>
            <a:ext cx="7886700" cy="2852737"/>
          </a:xfrm>
        </p:spPr>
        <p:txBody>
          <a:bodyPr anchor="b"/>
          <a:lstStyle>
            <a:lvl1pPr>
              <a:defRPr sz="4500"/>
            </a:lvl1pPr>
          </a:lstStyle>
          <a:p>
            <a:r>
              <a:rPr lang="da-DK" smtClean="0"/>
              <a:t>Klik for at redigere i master</a:t>
            </a:r>
            <a:endParaRPr lang="da-DK"/>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4037361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628650" y="1825625"/>
            <a:ext cx="3886200" cy="4351339"/>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29150" y="1825625"/>
            <a:ext cx="3886200" cy="4351339"/>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305119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5"/>
            <a:ext cx="78867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4" name="Pladsholder til indhold 3"/>
          <p:cNvSpPr>
            <a:spLocks noGrp="1"/>
          </p:cNvSpPr>
          <p:nvPr>
            <p:ph sz="half" idx="2"/>
          </p:nvPr>
        </p:nvSpPr>
        <p:spPr>
          <a:xfrm>
            <a:off x="629842" y="2505075"/>
            <a:ext cx="3868340"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6" name="Pladsholder til indhold 5"/>
          <p:cNvSpPr>
            <a:spLocks noGrp="1"/>
          </p:cNvSpPr>
          <p:nvPr>
            <p:ph sz="quarter" idx="4"/>
          </p:nvPr>
        </p:nvSpPr>
        <p:spPr>
          <a:xfrm>
            <a:off x="4629151" y="2505075"/>
            <a:ext cx="3887391"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3946907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634396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524160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12013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72852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711183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791878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6" y="365126"/>
            <a:ext cx="1971675" cy="5811839"/>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628651" y="365126"/>
            <a:ext cx="5800725" cy="5811839"/>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566966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smtClean="0"/>
              <a:t>Klik for at redigere i master</a:t>
            </a:r>
            <a:endParaRPr lang="da-DK"/>
          </a:p>
        </p:txBody>
      </p:sp>
      <p:sp>
        <p:nvSpPr>
          <p:cNvPr id="3" name="Undertitel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596837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3231958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0"/>
            <a:ext cx="7886700" cy="2852737"/>
          </a:xfrm>
        </p:spPr>
        <p:txBody>
          <a:bodyPr anchor="b"/>
          <a:lstStyle>
            <a:lvl1pPr>
              <a:defRPr sz="4500"/>
            </a:lvl1pPr>
          </a:lstStyle>
          <a:p>
            <a:r>
              <a:rPr lang="da-DK" smtClean="0"/>
              <a:t>Klik for at redigere i master</a:t>
            </a:r>
            <a:endParaRPr lang="da-DK"/>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4173806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628650" y="1825625"/>
            <a:ext cx="3886200" cy="4351339"/>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29150" y="1825625"/>
            <a:ext cx="3886200" cy="4351339"/>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3605680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5"/>
            <a:ext cx="78867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4" name="Pladsholder til indhold 3"/>
          <p:cNvSpPr>
            <a:spLocks noGrp="1"/>
          </p:cNvSpPr>
          <p:nvPr>
            <p:ph sz="half" idx="2"/>
          </p:nvPr>
        </p:nvSpPr>
        <p:spPr>
          <a:xfrm>
            <a:off x="629842" y="2505075"/>
            <a:ext cx="3868340"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6" name="Pladsholder til indhold 5"/>
          <p:cNvSpPr>
            <a:spLocks noGrp="1"/>
          </p:cNvSpPr>
          <p:nvPr>
            <p:ph sz="quarter" idx="4"/>
          </p:nvPr>
        </p:nvSpPr>
        <p:spPr>
          <a:xfrm>
            <a:off x="4629151" y="2505075"/>
            <a:ext cx="3887391"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slidenummer 8"/>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104266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slidenummer 4"/>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65751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6" name="Rektangel 5"/>
          <p:cNvSpPr/>
          <p:nvPr userDrawn="1"/>
        </p:nvSpPr>
        <p:spPr>
          <a:xfrm>
            <a:off x="-60704" y="-72008"/>
            <a:ext cx="9252520" cy="6957392"/>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noFill/>
              </a:ln>
            </a:endParaRPr>
          </a:p>
        </p:txBody>
      </p:sp>
      <p:sp>
        <p:nvSpPr>
          <p:cNvPr id="5" name="Pladsholder til tekst 7"/>
          <p:cNvSpPr>
            <a:spLocks noGrp="1"/>
          </p:cNvSpPr>
          <p:nvPr>
            <p:ph type="body" sz="quarter" idx="13" hasCustomPrompt="1"/>
          </p:nvPr>
        </p:nvSpPr>
        <p:spPr>
          <a:xfrm>
            <a:off x="395535" y="1196752"/>
            <a:ext cx="7670949" cy="1800200"/>
          </a:xfrm>
        </p:spPr>
        <p:txBody>
          <a:bodyPr>
            <a:noAutofit/>
          </a:bodyPr>
          <a:lstStyle>
            <a:lvl1pPr marL="0" indent="0">
              <a:buNone/>
              <a:defRPr sz="5500" b="1" cap="all" spc="-300" baseline="0">
                <a:solidFill>
                  <a:schemeClr val="bg1"/>
                </a:solidFill>
                <a:effectLst/>
                <a:latin typeface="Arial" panose="020B0604020202020204" pitchFamily="34" charset="0"/>
                <a:cs typeface="Arial" panose="020B060402020202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da-DK" dirty="0" smtClean="0"/>
              <a:t>Klik For at redigere i master</a:t>
            </a:r>
          </a:p>
        </p:txBody>
      </p:sp>
      <p:pic>
        <p:nvPicPr>
          <p:cNvPr id="7" name="Picture 3" descr="\\nm-users\users$\sie.jensen\Desktop\Ny mappe\NK_logo_ne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44408" y="260649"/>
            <a:ext cx="651170" cy="425696"/>
          </a:xfrm>
          <a:prstGeom prst="rect">
            <a:avLst/>
          </a:prstGeom>
          <a:noFill/>
          <a:extLst>
            <a:ext uri="{909E8E84-426E-40DD-AFC4-6F175D3DCCD1}">
              <a14:hiddenFill xmlns:a14="http://schemas.microsoft.com/office/drawing/2010/main">
                <a:solidFill>
                  <a:srgbClr val="FFFFFF"/>
                </a:solidFill>
              </a14:hiddenFill>
            </a:ext>
          </a:extLst>
        </p:spPr>
      </p:pic>
      <p:sp>
        <p:nvSpPr>
          <p:cNvPr id="8" name="Tekstboks 7"/>
          <p:cNvSpPr txBox="1"/>
          <p:nvPr userDrawn="1"/>
        </p:nvSpPr>
        <p:spPr>
          <a:xfrm>
            <a:off x="7168981" y="313606"/>
            <a:ext cx="774571" cy="246221"/>
          </a:xfrm>
          <a:prstGeom prst="rect">
            <a:avLst/>
          </a:prstGeom>
          <a:noFill/>
        </p:spPr>
        <p:txBody>
          <a:bodyPr wrap="none" rtlCol="0">
            <a:spAutoFit/>
          </a:bodyPr>
          <a:lstStyle/>
          <a:p>
            <a:fld id="{DCFB58B6-B0EE-4CA1-A27B-D4B8B4141D2A}" type="datetime3">
              <a:rPr lang="da-DK" sz="1000" b="0" smtClean="0">
                <a:solidFill>
                  <a:schemeClr val="bg1"/>
                </a:solidFill>
                <a:latin typeface="Calibri Light" panose="020F0302020204030204" pitchFamily="34" charset="0"/>
              </a:rPr>
              <a:t>07.03.2017</a:t>
            </a:fld>
            <a:endParaRPr lang="da-DK" sz="1000" b="0" dirty="0">
              <a:solidFill>
                <a:schemeClr val="bg1"/>
              </a:solidFill>
              <a:latin typeface="Calibri Light" panose="020F0302020204030204" pitchFamily="34" charset="0"/>
            </a:endParaRPr>
          </a:p>
        </p:txBody>
      </p:sp>
      <p:cxnSp>
        <p:nvCxnSpPr>
          <p:cNvPr id="9" name="Lige forbindelse 8"/>
          <p:cNvCxnSpPr/>
          <p:nvPr userDrawn="1"/>
        </p:nvCxnSpPr>
        <p:spPr>
          <a:xfrm>
            <a:off x="8066484" y="216670"/>
            <a:ext cx="0" cy="5099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dsholder til tekst 7"/>
          <p:cNvSpPr>
            <a:spLocks noGrp="1"/>
          </p:cNvSpPr>
          <p:nvPr>
            <p:ph type="body" sz="quarter" idx="14" hasCustomPrompt="1"/>
          </p:nvPr>
        </p:nvSpPr>
        <p:spPr>
          <a:xfrm>
            <a:off x="395536" y="2852936"/>
            <a:ext cx="7670949" cy="1800200"/>
          </a:xfrm>
        </p:spPr>
        <p:txBody>
          <a:bodyPr>
            <a:noAutofit/>
          </a:bodyPr>
          <a:lstStyle>
            <a:lvl1pPr marL="0" indent="0">
              <a:buNone/>
              <a:defRPr sz="5500" b="1" cap="all" spc="-300" baseline="0">
                <a:solidFill>
                  <a:srgbClr val="E41E0A"/>
                </a:solidFill>
                <a:effectLst/>
                <a:latin typeface="Arial" panose="020B0604020202020204" pitchFamily="34" charset="0"/>
                <a:cs typeface="Arial" panose="020B0604020202020204" pitchFamily="34" charset="0"/>
              </a:defRPr>
            </a:lvl1pPr>
            <a:lvl2pPr>
              <a:defRPr cap="all" baseline="0">
                <a:latin typeface="Arial" panose="020B0604020202020204" pitchFamily="34" charset="0"/>
                <a:cs typeface="Arial" panose="020B0604020202020204" pitchFamily="34" charset="0"/>
              </a:defRPr>
            </a:lvl2pPr>
            <a:lvl3pPr>
              <a:defRPr cap="all" baseline="0">
                <a:latin typeface="Arial" panose="020B0604020202020204" pitchFamily="34" charset="0"/>
                <a:cs typeface="Arial" panose="020B0604020202020204" pitchFamily="34" charset="0"/>
              </a:defRPr>
            </a:lvl3pPr>
            <a:lvl4pPr>
              <a:defRPr cap="all" baseline="0">
                <a:latin typeface="Arial" panose="020B0604020202020204" pitchFamily="34" charset="0"/>
                <a:cs typeface="Arial" panose="020B0604020202020204" pitchFamily="34" charset="0"/>
              </a:defRPr>
            </a:lvl4pPr>
            <a:lvl5pPr>
              <a:defRPr cap="all" baseline="0">
                <a:latin typeface="Arial" panose="020B0604020202020204" pitchFamily="34" charset="0"/>
                <a:cs typeface="Arial" panose="020B0604020202020204" pitchFamily="34" charset="0"/>
              </a:defRPr>
            </a:lvl5pPr>
          </a:lstStyle>
          <a:p>
            <a:pPr lvl="0"/>
            <a:r>
              <a:rPr lang="da-DK" dirty="0" smtClean="0"/>
              <a:t>Klik For at redigere i master</a:t>
            </a:r>
          </a:p>
        </p:txBody>
      </p:sp>
    </p:spTree>
    <p:extLst>
      <p:ext uri="{BB962C8B-B14F-4D97-AF65-F5344CB8AC3E}">
        <p14:creationId xmlns:p14="http://schemas.microsoft.com/office/powerpoint/2010/main" val="1034489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84788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4004402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slidenummer 6"/>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2804402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4233629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6" y="365126"/>
            <a:ext cx="1971675" cy="5811839"/>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628651" y="365126"/>
            <a:ext cx="5800725" cy="5811839"/>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slidenummer 5"/>
          <p:cNvSpPr>
            <a:spLocks noGrp="1"/>
          </p:cNvSpPr>
          <p:nvPr>
            <p:ph type="sldNum" sz="quarter" idx="12"/>
          </p:nvPr>
        </p:nvSpPr>
        <p:spPr/>
        <p:txBody>
          <a:body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4173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576064"/>
          </a:xfrm>
          <a:prstGeom prst="rect">
            <a:avLst/>
          </a:prstGeom>
        </p:spPr>
        <p:txBody>
          <a:bodyPr/>
          <a:lstStyle/>
          <a:p>
            <a:r>
              <a:rPr lang="da-DK" dirty="0" smtClean="0"/>
              <a:t>Klik for at redigere i master</a:t>
            </a:r>
            <a:endParaRPr lang="da-DK" dirty="0"/>
          </a:p>
        </p:txBody>
      </p:sp>
      <p:sp>
        <p:nvSpPr>
          <p:cNvPr id="3" name="Pladsholder til indhold 2"/>
          <p:cNvSpPr>
            <a:spLocks noGrp="1"/>
          </p:cNvSpPr>
          <p:nvPr>
            <p:ph idx="1" hasCustomPrompt="1"/>
          </p:nvPr>
        </p:nvSpPr>
        <p:spPr>
          <a:xfrm>
            <a:off x="467544" y="2132856"/>
            <a:ext cx="8229600" cy="3777283"/>
          </a:xfrm>
          <a:prstGeom prst="rect">
            <a:avLst/>
          </a:prstGeom>
        </p:spPr>
        <p:txBody>
          <a:bodyPr/>
          <a:lstStyle>
            <a:lvl1pPr marL="342900" indent="-342900">
              <a:buFontTx/>
              <a:buBlip>
                <a:blip r:embed="rId2"/>
              </a:buBlip>
              <a:defRPr sz="2100" baseline="0"/>
            </a:lvl1pPr>
          </a:lstStyle>
          <a:p>
            <a:pPr lvl="0"/>
            <a:r>
              <a:rPr lang="da-DK" dirty="0" smtClean="0"/>
              <a:t>Klik for at redigere i master </a:t>
            </a:r>
          </a:p>
          <a:p>
            <a:pPr lvl="0"/>
            <a:endParaRPr lang="da-DK" dirty="0" smtClean="0"/>
          </a:p>
          <a:p>
            <a:pPr lvl="0"/>
            <a:endParaRPr lang="da-DK" dirty="0" smtClean="0"/>
          </a:p>
        </p:txBody>
      </p:sp>
    </p:spTree>
    <p:extLst>
      <p:ext uri="{BB962C8B-B14F-4D97-AF65-F5344CB8AC3E}">
        <p14:creationId xmlns:p14="http://schemas.microsoft.com/office/powerpoint/2010/main" val="1087616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467544" y="2604045"/>
            <a:ext cx="8229600" cy="3777283"/>
          </a:xfrm>
          <a:prstGeom prst="rect">
            <a:avLst/>
          </a:prstGeom>
        </p:spPr>
        <p:txBody>
          <a:bodyPr/>
          <a:lstStyle>
            <a:lvl1pPr marL="342900" indent="-342900">
              <a:buFontTx/>
              <a:buBlip>
                <a:blip r:embed="rId2"/>
              </a:buBlip>
              <a:defRPr sz="2100" baseline="0"/>
            </a:lvl1pPr>
          </a:lstStyle>
          <a:p>
            <a:pPr lvl="0"/>
            <a:r>
              <a:rPr lang="da-DK" dirty="0" smtClean="0"/>
              <a:t>Klik for at redigere i master </a:t>
            </a:r>
          </a:p>
          <a:p>
            <a:pPr lvl="0"/>
            <a:endParaRPr lang="da-DK" dirty="0" smtClean="0"/>
          </a:p>
          <a:p>
            <a:pPr lvl="0"/>
            <a:endParaRPr lang="da-DK" dirty="0" smtClean="0"/>
          </a:p>
        </p:txBody>
      </p:sp>
      <p:sp>
        <p:nvSpPr>
          <p:cNvPr id="9" name="Pladsholder til tekst 8"/>
          <p:cNvSpPr>
            <a:spLocks noGrp="1"/>
          </p:cNvSpPr>
          <p:nvPr>
            <p:ph type="body" sz="quarter" idx="10"/>
          </p:nvPr>
        </p:nvSpPr>
        <p:spPr>
          <a:xfrm>
            <a:off x="468312" y="1556792"/>
            <a:ext cx="8280151" cy="865187"/>
          </a:xfrm>
          <a:prstGeom prst="rect">
            <a:avLst/>
          </a:prstGeom>
        </p:spPr>
        <p:txBody>
          <a:bodyPr/>
          <a:lstStyle>
            <a:lvl1pPr marL="0" indent="0">
              <a:buNone/>
              <a:defRPr sz="3500" b="1" cap="all" baseline="0">
                <a:solidFill>
                  <a:srgbClr val="E41E0A"/>
                </a:solidFill>
                <a:latin typeface="Arial Narrow" panose="020B0606020202030204" pitchFamily="34" charset="0"/>
              </a:defRPr>
            </a:lvl1pPr>
          </a:lstStyle>
          <a:p>
            <a:pPr lvl="0"/>
            <a:r>
              <a:rPr lang="da-DK" dirty="0" smtClean="0"/>
              <a:t>Klik for at redigere i master</a:t>
            </a:r>
            <a:endParaRPr lang="da-DK" dirty="0"/>
          </a:p>
        </p:txBody>
      </p:sp>
      <p:sp>
        <p:nvSpPr>
          <p:cNvPr id="4" name="Titel 3"/>
          <p:cNvSpPr>
            <a:spLocks noGrp="1"/>
          </p:cNvSpPr>
          <p:nvPr>
            <p:ph type="title"/>
          </p:nvPr>
        </p:nvSpPr>
        <p:spPr>
          <a:xfrm>
            <a:off x="457200" y="274638"/>
            <a:ext cx="8229600" cy="1143000"/>
          </a:xfrm>
          <a:prstGeom prst="rect">
            <a:avLst/>
          </a:prstGeom>
        </p:spPr>
        <p:txBody>
          <a:bodyPr/>
          <a:lstStyle/>
          <a:p>
            <a:r>
              <a:rPr lang="da-DK" smtClean="0"/>
              <a:t>Klik for at redigere i master</a:t>
            </a:r>
            <a:endParaRPr lang="da-DK"/>
          </a:p>
        </p:txBody>
      </p:sp>
    </p:spTree>
    <p:extLst>
      <p:ext uri="{BB962C8B-B14F-4D97-AF65-F5344CB8AC3E}">
        <p14:creationId xmlns:p14="http://schemas.microsoft.com/office/powerpoint/2010/main" val="1146664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576064"/>
          </a:xfrm>
          <a:prstGeom prst="rect">
            <a:avLst/>
          </a:prstGeom>
        </p:spPr>
        <p:txBody>
          <a:bodyPr/>
          <a:lstStyle/>
          <a:p>
            <a:r>
              <a:rPr lang="da-DK" dirty="0" smtClean="0"/>
              <a:t>Klik for at redigere i master</a:t>
            </a:r>
            <a:endParaRPr lang="da-DK" dirty="0"/>
          </a:p>
        </p:txBody>
      </p:sp>
      <p:sp>
        <p:nvSpPr>
          <p:cNvPr id="3" name="Pladsholder til indhold 2"/>
          <p:cNvSpPr>
            <a:spLocks noGrp="1"/>
          </p:cNvSpPr>
          <p:nvPr>
            <p:ph idx="1" hasCustomPrompt="1"/>
          </p:nvPr>
        </p:nvSpPr>
        <p:spPr>
          <a:xfrm>
            <a:off x="467544" y="2604045"/>
            <a:ext cx="4176464" cy="3777283"/>
          </a:xfrm>
          <a:prstGeom prst="rect">
            <a:avLst/>
          </a:prstGeom>
        </p:spPr>
        <p:txBody>
          <a:bodyPr/>
          <a:lstStyle>
            <a:lvl1pPr marL="342900" indent="-342900">
              <a:buFontTx/>
              <a:buBlip>
                <a:blip r:embed="rId2"/>
              </a:buBlip>
              <a:defRPr sz="2100" baseline="0"/>
            </a:lvl1pPr>
          </a:lstStyle>
          <a:p>
            <a:pPr lvl="0"/>
            <a:r>
              <a:rPr lang="da-DK" dirty="0" err="1" smtClean="0"/>
              <a:t>KliKk</a:t>
            </a:r>
            <a:r>
              <a:rPr lang="da-DK" dirty="0" smtClean="0"/>
              <a:t> for at redigere i master </a:t>
            </a:r>
          </a:p>
          <a:p>
            <a:pPr lvl="0"/>
            <a:endParaRPr lang="da-DK" dirty="0" smtClean="0"/>
          </a:p>
          <a:p>
            <a:pPr lvl="0"/>
            <a:endParaRPr lang="da-DK" dirty="0" smtClean="0"/>
          </a:p>
        </p:txBody>
      </p:sp>
      <p:sp>
        <p:nvSpPr>
          <p:cNvPr id="9" name="Pladsholder til tekst 8"/>
          <p:cNvSpPr>
            <a:spLocks noGrp="1"/>
          </p:cNvSpPr>
          <p:nvPr>
            <p:ph type="body" sz="quarter" idx="10"/>
          </p:nvPr>
        </p:nvSpPr>
        <p:spPr>
          <a:xfrm>
            <a:off x="468312" y="1556793"/>
            <a:ext cx="8280151" cy="648072"/>
          </a:xfrm>
          <a:prstGeom prst="rect">
            <a:avLst/>
          </a:prstGeom>
        </p:spPr>
        <p:txBody>
          <a:bodyPr/>
          <a:lstStyle>
            <a:lvl1pPr marL="0" indent="0">
              <a:buNone/>
              <a:defRPr sz="3500" b="1" cap="all" baseline="0">
                <a:solidFill>
                  <a:srgbClr val="E41E0A"/>
                </a:solidFill>
                <a:latin typeface="Arial Narrow" panose="020B0606020202030204" pitchFamily="34" charset="0"/>
              </a:defRPr>
            </a:lvl1pPr>
          </a:lstStyle>
          <a:p>
            <a:pPr lvl="0"/>
            <a:r>
              <a:rPr lang="da-DK" dirty="0" smtClean="0"/>
              <a:t>Klik for at redigere i master</a:t>
            </a:r>
            <a:endParaRPr lang="da-DK" dirty="0"/>
          </a:p>
        </p:txBody>
      </p:sp>
      <p:sp>
        <p:nvSpPr>
          <p:cNvPr id="7" name="Pladsholder til billede 6"/>
          <p:cNvSpPr>
            <a:spLocks noGrp="1"/>
          </p:cNvSpPr>
          <p:nvPr>
            <p:ph type="pic" sz="quarter" idx="11"/>
          </p:nvPr>
        </p:nvSpPr>
        <p:spPr>
          <a:xfrm>
            <a:off x="4787900" y="2636838"/>
            <a:ext cx="3960813" cy="3744912"/>
          </a:xfrm>
          <a:prstGeom prst="rect">
            <a:avLst/>
          </a:prstGeom>
        </p:spPr>
        <p:txBody>
          <a:bodyPr/>
          <a:lstStyle>
            <a:lvl1pPr marL="0" indent="0">
              <a:buNone/>
              <a:defRPr/>
            </a:lvl1pPr>
          </a:lstStyle>
          <a:p>
            <a:endParaRPr lang="da-DK" dirty="0"/>
          </a:p>
        </p:txBody>
      </p:sp>
    </p:spTree>
    <p:extLst>
      <p:ext uri="{BB962C8B-B14F-4D97-AF65-F5344CB8AC3E}">
        <p14:creationId xmlns:p14="http://schemas.microsoft.com/office/powerpoint/2010/main" val="90205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B8475545-3AA6-47D5-B21D-81B09246F673}" type="datetime1">
              <a:rPr lang="da-DK" smtClean="0"/>
              <a:t>07-03-2017</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a:lstStyle/>
          <a:p>
            <a:fld id="{96BE4100-C863-4A21-A67A-B036187A43CB}" type="slidenum">
              <a:rPr lang="da-DK" smtClean="0"/>
              <a:t>‹nº›</a:t>
            </a:fld>
            <a:endParaRPr lang="da-DK"/>
          </a:p>
        </p:txBody>
      </p:sp>
    </p:spTree>
    <p:extLst>
      <p:ext uri="{BB962C8B-B14F-4D97-AF65-F5344CB8AC3E}">
        <p14:creationId xmlns:p14="http://schemas.microsoft.com/office/powerpoint/2010/main" val="3210810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vmlDrawing" Target="../drawings/vmlDrawing1.v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7.png"/><Relationship Id="rId5" Type="http://schemas.openxmlformats.org/officeDocument/2006/relationships/slideLayout" Target="../slideLayouts/slideLayout10.xml"/><Relationship Id="rId10" Type="http://schemas.openxmlformats.org/officeDocument/2006/relationships/image" Target="../media/image6.emf"/><Relationship Id="rId4" Type="http://schemas.openxmlformats.org/officeDocument/2006/relationships/slideLayout" Target="../slideLayouts/slideLayout9.xml"/><Relationship Id="rId9"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3.xml"/><Relationship Id="rId7" Type="http://schemas.openxmlformats.org/officeDocument/2006/relationships/vmlDrawing" Target="../drawings/vmlDrawing2.v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11" Type="http://schemas.openxmlformats.org/officeDocument/2006/relationships/image" Target="../media/image7.png"/><Relationship Id="rId5" Type="http://schemas.openxmlformats.org/officeDocument/2006/relationships/slideLayout" Target="../slideLayouts/slideLayout15.xml"/><Relationship Id="rId10" Type="http://schemas.openxmlformats.org/officeDocument/2006/relationships/image" Target="../media/image6.emf"/><Relationship Id="rId4" Type="http://schemas.openxmlformats.org/officeDocument/2006/relationships/slideLayout" Target="../slideLayouts/slideLayout14.xml"/><Relationship Id="rId9"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ktangel 10"/>
          <p:cNvSpPr/>
          <p:nvPr/>
        </p:nvSpPr>
        <p:spPr>
          <a:xfrm>
            <a:off x="0" y="0"/>
            <a:ext cx="9144000" cy="6858000"/>
          </a:xfrm>
          <a:prstGeom prst="rect">
            <a:avLst/>
          </a:prstGeom>
          <a:solidFill>
            <a:srgbClr val="F2F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5F226-A78C-4F77-A724-5344CF607045}" type="datetime1">
              <a:rPr lang="da-DK" smtClean="0"/>
              <a:t>07-03-2017</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B8115-7067-46AD-A15F-0600A8D0761E}" type="slidenum">
              <a:rPr lang="da-DK" smtClean="0"/>
              <a:t>‹nº›</a:t>
            </a:fld>
            <a:endParaRPr lang="da-DK"/>
          </a:p>
        </p:txBody>
      </p:sp>
      <p:pic>
        <p:nvPicPr>
          <p:cNvPr id="12" name="Picture 4" descr="\\nm-users\users$\sie.jensen\Desktop\Ny mappe\NK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6169" y="5733256"/>
            <a:ext cx="1030287" cy="7318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Lige forbindelse 12"/>
          <p:cNvCxnSpPr/>
          <p:nvPr/>
        </p:nvCxnSpPr>
        <p:spPr>
          <a:xfrm>
            <a:off x="7236296" y="5517232"/>
            <a:ext cx="0" cy="10198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70612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0" r:id="rId4"/>
    <p:sldLayoutId id="2147483655" r:id="rId5"/>
  </p:sldLayoutIdLst>
  <p:timing>
    <p:tnLst>
      <p:par>
        <p:cTn id="1" dur="indefinite" restart="never" nodeType="tmRoot"/>
      </p:par>
    </p:tnLst>
  </p:timing>
  <p:hf sldNum="0" hdr="0" ftr="0"/>
  <p:txStyles>
    <p:titleStyle>
      <a:lvl1pPr algn="l" defTabSz="914400" rtl="0" eaLnBrk="1" latinLnBrk="0" hangingPunct="1">
        <a:spcBef>
          <a:spcPct val="0"/>
        </a:spcBef>
        <a:buNone/>
        <a:defRPr sz="3500" b="1" kern="1200" cap="all" spc="-150" baseline="0">
          <a:solidFill>
            <a:schemeClr val="tx1"/>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8"/>
            </p:custDataLst>
            <p:extLst>
              <p:ext uri="{D42A27DB-BD31-4B8C-83A1-F6EECF244321}">
                <p14:modId xmlns:p14="http://schemas.microsoft.com/office/powerpoint/2010/main" val="30472393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57"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14" name="Rektangel 13"/>
          <p:cNvSpPr/>
          <p:nvPr/>
        </p:nvSpPr>
        <p:spPr>
          <a:xfrm>
            <a:off x="0" y="0"/>
            <a:ext cx="9144000" cy="6858000"/>
          </a:xfrm>
          <a:prstGeom prst="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4" descr="\\nm-users\users$\sie.jensen\Desktop\Ny mappe\NK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4408" y="311324"/>
            <a:ext cx="612000" cy="4347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Lige forbindelse 7"/>
          <p:cNvCxnSpPr/>
          <p:nvPr/>
        </p:nvCxnSpPr>
        <p:spPr>
          <a:xfrm>
            <a:off x="8028384" y="254770"/>
            <a:ext cx="0" cy="509934"/>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boks 9"/>
          <p:cNvSpPr txBox="1"/>
          <p:nvPr/>
        </p:nvSpPr>
        <p:spPr>
          <a:xfrm>
            <a:off x="7095497" y="358487"/>
            <a:ext cx="832279" cy="261610"/>
          </a:xfrm>
          <a:prstGeom prst="rect">
            <a:avLst/>
          </a:prstGeom>
          <a:noFill/>
        </p:spPr>
        <p:txBody>
          <a:bodyPr wrap="none" rtlCol="0">
            <a:spAutoFit/>
          </a:bodyPr>
          <a:lstStyle/>
          <a:p>
            <a:fld id="{2563655C-2DC5-4925-BB78-A36F7F6D0880}" type="datetime3">
              <a:rPr lang="da-DK" sz="1100" smtClean="0">
                <a:solidFill>
                  <a:srgbClr val="565656"/>
                </a:solidFill>
                <a:latin typeface="Calibri Light" panose="020F0302020204030204" pitchFamily="34" charset="0"/>
              </a:rPr>
              <a:t>07.03.2017</a:t>
            </a:fld>
            <a:endParaRPr lang="da-DK" sz="1100" dirty="0">
              <a:solidFill>
                <a:srgbClr val="565656"/>
              </a:solidFill>
              <a:latin typeface="Calibri Light" panose="020F0302020204030204" pitchFamily="34" charset="0"/>
            </a:endParaRPr>
          </a:p>
        </p:txBody>
      </p:sp>
    </p:spTree>
    <p:extLst>
      <p:ext uri="{BB962C8B-B14F-4D97-AF65-F5344CB8AC3E}">
        <p14:creationId xmlns:p14="http://schemas.microsoft.com/office/powerpoint/2010/main" val="4196095206"/>
      </p:ext>
    </p:extLst>
  </p:cSld>
  <p:clrMap bg1="lt1" tx1="dk1" bg2="lt2" tx2="dk2" accent1="accent1" accent2="accent2" accent3="accent3" accent4="accent4" accent5="accent5" accent6="accent6" hlink="hlink" folHlink="folHlink"/>
  <p:sldLayoutIdLst>
    <p:sldLayoutId id="2147483669" r:id="rId1"/>
    <p:sldLayoutId id="2147483675" r:id="rId2"/>
    <p:sldLayoutId id="2147483676" r:id="rId3"/>
    <p:sldLayoutId id="2147483670" r:id="rId4"/>
    <p:sldLayoutId id="2147483674" r:id="rId5"/>
  </p:sldLayoutIdLst>
  <p:hf sldNum="0" hdr="0" ftr="0"/>
  <p:txStyles>
    <p:titleStyle>
      <a:lvl1pPr algn="l" defTabSz="914400" rtl="0" eaLnBrk="1" latinLnBrk="0" hangingPunct="1">
        <a:spcBef>
          <a:spcPct val="0"/>
        </a:spcBef>
        <a:buNone/>
        <a:defRPr sz="3500" b="1" kern="1200" cap="all" spc="-150" baseline="0">
          <a:solidFill>
            <a:srgbClr val="565656"/>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Calibri Light" panose="020F0302020204030204" pitchFamily="34" charset="0"/>
        <a:buChar char="‖"/>
        <a:defRPr sz="2200" kern="1200" spc="-150">
          <a:solidFill>
            <a:srgbClr val="565656"/>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spc="-150">
          <a:solidFill>
            <a:srgbClr val="565656"/>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500" kern="1200">
          <a:solidFill>
            <a:srgbClr val="565656"/>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500" kern="1200">
          <a:solidFill>
            <a:srgbClr val="565656"/>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5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8"/>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62"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14" name="Rektangel 13"/>
          <p:cNvSpPr/>
          <p:nvPr/>
        </p:nvSpPr>
        <p:spPr>
          <a:xfrm>
            <a:off x="0" y="0"/>
            <a:ext cx="9144000" cy="6858000"/>
          </a:xfrm>
          <a:prstGeom prst="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2F2F2"/>
              </a:solidFill>
            </a:endParaRPr>
          </a:p>
        </p:txBody>
      </p:sp>
      <p:pic>
        <p:nvPicPr>
          <p:cNvPr id="7" name="Picture 4" descr="\\nm-users\users$\sie.jensen\Desktop\Ny mappe\NK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4408" y="311324"/>
            <a:ext cx="612000" cy="4347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Lige forbindelse 7"/>
          <p:cNvCxnSpPr/>
          <p:nvPr/>
        </p:nvCxnSpPr>
        <p:spPr>
          <a:xfrm>
            <a:off x="8028384" y="254770"/>
            <a:ext cx="0" cy="509934"/>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boks 9"/>
          <p:cNvSpPr txBox="1"/>
          <p:nvPr/>
        </p:nvSpPr>
        <p:spPr>
          <a:xfrm>
            <a:off x="7095497" y="358487"/>
            <a:ext cx="832279" cy="261610"/>
          </a:xfrm>
          <a:prstGeom prst="rect">
            <a:avLst/>
          </a:prstGeom>
          <a:noFill/>
        </p:spPr>
        <p:txBody>
          <a:bodyPr wrap="none" rtlCol="0">
            <a:spAutoFit/>
          </a:bodyPr>
          <a:lstStyle/>
          <a:p>
            <a:fld id="{2563655C-2DC5-4925-BB78-A36F7F6D0880}" type="datetime3">
              <a:rPr lang="da-DK" sz="1100" smtClean="0">
                <a:solidFill>
                  <a:srgbClr val="565656"/>
                </a:solidFill>
                <a:latin typeface="Calibri Light" panose="020F0302020204030204" pitchFamily="34" charset="0"/>
              </a:rPr>
              <a:pPr/>
              <a:t>07.03.2017</a:t>
            </a:fld>
            <a:endParaRPr lang="da-DK" sz="1100" dirty="0">
              <a:solidFill>
                <a:srgbClr val="565656"/>
              </a:solidFill>
              <a:latin typeface="Calibri Light" panose="020F0302020204030204" pitchFamily="34" charset="0"/>
            </a:endParaRPr>
          </a:p>
        </p:txBody>
      </p:sp>
    </p:spTree>
    <p:extLst>
      <p:ext uri="{BB962C8B-B14F-4D97-AF65-F5344CB8AC3E}">
        <p14:creationId xmlns:p14="http://schemas.microsoft.com/office/powerpoint/2010/main" val="351516924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sldNum="0" hdr="0" ftr="0"/>
  <p:txStyles>
    <p:titleStyle>
      <a:lvl1pPr algn="l" defTabSz="914400" rtl="0" eaLnBrk="1" latinLnBrk="0" hangingPunct="1">
        <a:spcBef>
          <a:spcPct val="0"/>
        </a:spcBef>
        <a:buNone/>
        <a:defRPr sz="3500" b="1" kern="1200" cap="all" spc="-150" baseline="0">
          <a:solidFill>
            <a:srgbClr val="565656"/>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Calibri Light" panose="020F0302020204030204" pitchFamily="34" charset="0"/>
        <a:buChar char="‖"/>
        <a:defRPr sz="2200" kern="1200" spc="-150">
          <a:solidFill>
            <a:srgbClr val="565656"/>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spc="-150">
          <a:solidFill>
            <a:srgbClr val="565656"/>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500" kern="1200">
          <a:solidFill>
            <a:srgbClr val="565656"/>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500" kern="1200">
          <a:solidFill>
            <a:srgbClr val="565656"/>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5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ktangel 13"/>
          <p:cNvSpPr/>
          <p:nvPr/>
        </p:nvSpPr>
        <p:spPr>
          <a:xfrm>
            <a:off x="0" y="0"/>
            <a:ext cx="9144000" cy="6858000"/>
          </a:xfrm>
          <a:prstGeom prst="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2F2F2"/>
              </a:solidFill>
            </a:endParaRPr>
          </a:p>
        </p:txBody>
      </p:sp>
      <p:pic>
        <p:nvPicPr>
          <p:cNvPr id="7" name="Picture 4" descr="\\nm-users\users$\sie.jensen\Desktop\Ny mappe\NK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4408" y="311324"/>
            <a:ext cx="612000" cy="4347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Lige forbindelse 7"/>
          <p:cNvCxnSpPr/>
          <p:nvPr/>
        </p:nvCxnSpPr>
        <p:spPr>
          <a:xfrm>
            <a:off x="8028384" y="254770"/>
            <a:ext cx="0" cy="509934"/>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boks 9"/>
          <p:cNvSpPr txBox="1"/>
          <p:nvPr/>
        </p:nvSpPr>
        <p:spPr>
          <a:xfrm>
            <a:off x="7095497" y="358487"/>
            <a:ext cx="832279" cy="261610"/>
          </a:xfrm>
          <a:prstGeom prst="rect">
            <a:avLst/>
          </a:prstGeom>
          <a:noFill/>
        </p:spPr>
        <p:txBody>
          <a:bodyPr wrap="none" rtlCol="0">
            <a:spAutoFit/>
          </a:bodyPr>
          <a:lstStyle/>
          <a:p>
            <a:fld id="{2563655C-2DC5-4925-BB78-A36F7F6D0880}" type="datetime3">
              <a:rPr lang="da-DK" sz="1100" smtClean="0">
                <a:solidFill>
                  <a:srgbClr val="565656"/>
                </a:solidFill>
                <a:latin typeface="Calibri Light" panose="020F0302020204030204" pitchFamily="34" charset="0"/>
              </a:rPr>
              <a:pPr/>
              <a:t>07.03.2017</a:t>
            </a:fld>
            <a:endParaRPr lang="da-DK" sz="1100" dirty="0">
              <a:solidFill>
                <a:srgbClr val="565656"/>
              </a:solidFill>
              <a:latin typeface="Calibri Light" panose="020F0302020204030204" pitchFamily="34" charset="0"/>
            </a:endParaRPr>
          </a:p>
        </p:txBody>
      </p:sp>
    </p:spTree>
    <p:extLst>
      <p:ext uri="{BB962C8B-B14F-4D97-AF65-F5344CB8AC3E}">
        <p14:creationId xmlns:p14="http://schemas.microsoft.com/office/powerpoint/2010/main" val="158704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sldNum="0" hdr="0" ftr="0"/>
  <p:txStyles>
    <p:titleStyle>
      <a:lvl1pPr algn="l" defTabSz="914400" rtl="0" eaLnBrk="1" latinLnBrk="0" hangingPunct="1">
        <a:spcBef>
          <a:spcPct val="0"/>
        </a:spcBef>
        <a:buNone/>
        <a:defRPr sz="3500" b="1" kern="1200" cap="all" spc="-150" baseline="0">
          <a:solidFill>
            <a:srgbClr val="565656"/>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Calibri Light" panose="020F0302020204030204" pitchFamily="34" charset="0"/>
        <a:buChar char="‖"/>
        <a:defRPr sz="2200" kern="1200" spc="-150">
          <a:solidFill>
            <a:srgbClr val="565656"/>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spc="-150">
          <a:solidFill>
            <a:srgbClr val="565656"/>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500" kern="1200">
          <a:solidFill>
            <a:srgbClr val="565656"/>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500" kern="1200">
          <a:solidFill>
            <a:srgbClr val="565656"/>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5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solidFill>
                <a:prstClr val="black">
                  <a:tint val="75000"/>
                </a:prstClr>
              </a:solidFill>
            </a:endParaRPr>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372960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solidFill>
                <a:prstClr val="black">
                  <a:tint val="75000"/>
                </a:prstClr>
              </a:solidFill>
            </a:endParaRPr>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348998110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46AC0D-DEF1-4609-8468-322E3022DC89}" type="datetimeFigureOut">
              <a:rPr lang="da-DK" smtClean="0">
                <a:solidFill>
                  <a:prstClr val="black">
                    <a:tint val="75000"/>
                  </a:prstClr>
                </a:solidFill>
              </a:rPr>
              <a:pPr/>
              <a:t>07-03-2017</a:t>
            </a:fld>
            <a:endParaRPr lang="da-DK">
              <a:solidFill>
                <a:prstClr val="black">
                  <a:tint val="75000"/>
                </a:prstClr>
              </a:solidFill>
            </a:endParaRPr>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solidFill>
                <a:prstClr val="black">
                  <a:tint val="75000"/>
                </a:prstClr>
              </a:solidFill>
            </a:endParaRPr>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10FFC9-0ECB-4BBE-A67C-8D004F6E152D}" type="slidenum">
              <a:rPr lang="da-DK" smtClean="0">
                <a:solidFill>
                  <a:prstClr val="black">
                    <a:tint val="75000"/>
                  </a:prstClr>
                </a:solidFill>
              </a:rPr>
              <a:pPr/>
              <a:t>‹nº›</a:t>
            </a:fld>
            <a:endParaRPr lang="da-DK">
              <a:solidFill>
                <a:prstClr val="black">
                  <a:tint val="75000"/>
                </a:prstClr>
              </a:solidFill>
            </a:endParaRPr>
          </a:p>
        </p:txBody>
      </p:sp>
    </p:spTree>
    <p:extLst>
      <p:ext uri="{BB962C8B-B14F-4D97-AF65-F5344CB8AC3E}">
        <p14:creationId xmlns:p14="http://schemas.microsoft.com/office/powerpoint/2010/main" val="115429935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22.jpe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21.jpeg"/><Relationship Id="rId5" Type="http://schemas.openxmlformats.org/officeDocument/2006/relationships/image" Target="../media/image6.emf"/><Relationship Id="rId4" Type="http://schemas.openxmlformats.org/officeDocument/2006/relationships/oleObject" Target="../embeddings/oleObject4.bin"/><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29.gif"/><Relationship Id="rId5" Type="http://schemas.openxmlformats.org/officeDocument/2006/relationships/image" Target="../media/image28.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6.xml"/><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4.gi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43.gif"/><Relationship Id="rId5" Type="http://schemas.openxmlformats.org/officeDocument/2006/relationships/image" Target="../media/image28.e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bnc3VnQ8kUY"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1.gi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50.gif"/><Relationship Id="rId5" Type="http://schemas.openxmlformats.org/officeDocument/2006/relationships/image" Target="../media/image28.emf"/><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2.xml"/><Relationship Id="rId4" Type="http://schemas.openxmlformats.org/officeDocument/2006/relationships/image" Target="../media/image67.gif"/></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jpeg"/><Relationship Id="rId1" Type="http://schemas.openxmlformats.org/officeDocument/2006/relationships/slideLayout" Target="../slideLayouts/slideLayout33.xml"/><Relationship Id="rId4" Type="http://schemas.openxmlformats.org/officeDocument/2006/relationships/image" Target="../media/image67.gif"/></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jpeg"/><Relationship Id="rId1" Type="http://schemas.openxmlformats.org/officeDocument/2006/relationships/slideLayout" Target="../slideLayouts/slideLayout33.xml"/><Relationship Id="rId4" Type="http://schemas.openxmlformats.org/officeDocument/2006/relationships/image" Target="../media/image67.gif"/></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jpeg"/><Relationship Id="rId1" Type="http://schemas.openxmlformats.org/officeDocument/2006/relationships/slideLayout" Target="../slideLayouts/slideLayout44.xml"/><Relationship Id="rId4" Type="http://schemas.openxmlformats.org/officeDocument/2006/relationships/image" Target="../media/image67.gif"/></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jpeg"/><Relationship Id="rId1" Type="http://schemas.openxmlformats.org/officeDocument/2006/relationships/slideLayout" Target="../slideLayouts/slideLayout44.xml"/><Relationship Id="rId4" Type="http://schemas.openxmlformats.org/officeDocument/2006/relationships/image" Target="../media/image67.gif"/></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jpeg"/><Relationship Id="rId1" Type="http://schemas.openxmlformats.org/officeDocument/2006/relationships/slideLayout" Target="../slideLayouts/slideLayout44.xml"/><Relationship Id="rId4" Type="http://schemas.openxmlformats.org/officeDocument/2006/relationships/image" Target="../media/image67.gif"/></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3.jpeg"/><Relationship Id="rId1" Type="http://schemas.openxmlformats.org/officeDocument/2006/relationships/slideLayout" Target="../slideLayouts/slideLayout44.xml"/><Relationship Id="rId4" Type="http://schemas.openxmlformats.org/officeDocument/2006/relationships/image" Target="../media/image67.gif"/></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4.jpeg"/><Relationship Id="rId1" Type="http://schemas.openxmlformats.org/officeDocument/2006/relationships/slideLayout" Target="../slideLayouts/slideLayout44.xml"/><Relationship Id="rId4" Type="http://schemas.openxmlformats.org/officeDocument/2006/relationships/image" Target="../media/image67.gif"/></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jpeg"/><Relationship Id="rId1" Type="http://schemas.openxmlformats.org/officeDocument/2006/relationships/slideLayout" Target="../slideLayouts/slideLayout44.xml"/><Relationship Id="rId4" Type="http://schemas.openxmlformats.org/officeDocument/2006/relationships/image" Target="../media/image67.gif"/></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6.jpeg"/><Relationship Id="rId1" Type="http://schemas.openxmlformats.org/officeDocument/2006/relationships/slideLayout" Target="../slideLayouts/slideLayout44.xml"/><Relationship Id="rId4" Type="http://schemas.openxmlformats.org/officeDocument/2006/relationships/image" Target="../media/image67.gif"/></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youtube.com/watch?v=Mmls5foCor0"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slideLayout" Target="../slideLayouts/slideLayout6.xml"/><Relationship Id="rId7" Type="http://schemas.openxmlformats.org/officeDocument/2006/relationships/image" Target="../media/image18.gi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7.gif"/><Relationship Id="rId5" Type="http://schemas.openxmlformats.org/officeDocument/2006/relationships/image" Target="../media/image6.emf"/><Relationship Id="rId4" Type="http://schemas.openxmlformats.org/officeDocument/2006/relationships/oleObject" Target="../embeddings/oleObject3.bin"/><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NK Autoparts</a:t>
            </a:r>
            <a:endParaRPr lang="da-DK" dirty="0"/>
          </a:p>
        </p:txBody>
      </p:sp>
      <p:sp>
        <p:nvSpPr>
          <p:cNvPr id="3" name="Undertitel 2"/>
          <p:cNvSpPr>
            <a:spLocks noGrp="1"/>
          </p:cNvSpPr>
          <p:nvPr>
            <p:ph type="subTitle" idx="1"/>
          </p:nvPr>
        </p:nvSpPr>
        <p:spPr/>
        <p:txBody>
          <a:bodyPr/>
          <a:lstStyle/>
          <a:p>
            <a:fld id="{C53F20E0-317F-47E7-A283-88EDC77FA37E}" type="datetime1">
              <a:rPr lang="da-DK" smtClean="0"/>
              <a:t>07-03-2017</a:t>
            </a:fld>
            <a:endParaRPr lang="da-DK" dirty="0"/>
          </a:p>
        </p:txBody>
      </p:sp>
      <p:sp>
        <p:nvSpPr>
          <p:cNvPr id="4" name="Pladsholder til tekst 3"/>
          <p:cNvSpPr>
            <a:spLocks noGrp="1"/>
          </p:cNvSpPr>
          <p:nvPr>
            <p:ph type="body" sz="quarter" idx="10"/>
          </p:nvPr>
        </p:nvSpPr>
        <p:spPr/>
        <p:txBody>
          <a:bodyPr/>
          <a:lstStyle/>
          <a:p>
            <a:r>
              <a:rPr lang="da-DK" dirty="0" smtClean="0"/>
              <a:t>Presentation of the </a:t>
            </a:r>
          </a:p>
          <a:p>
            <a:r>
              <a:rPr lang="da-DK" dirty="0" smtClean="0"/>
              <a:t>NK brand and </a:t>
            </a:r>
            <a:r>
              <a:rPr lang="da-DK" dirty="0" err="1" smtClean="0"/>
              <a:t>product</a:t>
            </a:r>
            <a:r>
              <a:rPr lang="da-DK" dirty="0" smtClean="0"/>
              <a:t> range</a:t>
            </a:r>
            <a:endParaRPr lang="da-DK" dirty="0"/>
          </a:p>
        </p:txBody>
      </p:sp>
    </p:spTree>
    <p:extLst>
      <p:ext uri="{BB962C8B-B14F-4D97-AF65-F5344CB8AC3E}">
        <p14:creationId xmlns:p14="http://schemas.microsoft.com/office/powerpoint/2010/main" val="611409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kt 14" hidden="1"/>
          <p:cNvGraphicFramePr>
            <a:graphicFrameLocks noChangeAspect="1"/>
          </p:cNvGraphicFramePr>
          <p:nvPr>
            <p:custDataLst>
              <p:tags r:id="rId2"/>
            </p:custDataLst>
            <p:extLst>
              <p:ext uri="{D42A27DB-BD31-4B8C-83A1-F6EECF244321}">
                <p14:modId xmlns:p14="http://schemas.microsoft.com/office/powerpoint/2010/main" val="23372801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0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ktangel 13"/>
          <p:cNvSpPr/>
          <p:nvPr/>
        </p:nvSpPr>
        <p:spPr>
          <a:xfrm>
            <a:off x="107504" y="1786538"/>
            <a:ext cx="1282114" cy="47388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dirty="0" err="1" smtClean="0"/>
              <a:t>Brake</a:t>
            </a:r>
            <a:r>
              <a:rPr lang="da-DK" dirty="0" smtClean="0"/>
              <a:t> discs – range options</a:t>
            </a:r>
            <a:endParaRPr lang="da-DK" dirty="0"/>
          </a:p>
        </p:txBody>
      </p:sp>
      <p:graphicFrame>
        <p:nvGraphicFramePr>
          <p:cNvPr id="9" name="Tabel 8"/>
          <p:cNvGraphicFramePr>
            <a:graphicFrameLocks noGrp="1"/>
          </p:cNvGraphicFramePr>
          <p:nvPr>
            <p:extLst>
              <p:ext uri="{D42A27DB-BD31-4B8C-83A1-F6EECF244321}">
                <p14:modId xmlns:p14="http://schemas.microsoft.com/office/powerpoint/2010/main" val="1504598336"/>
              </p:ext>
            </p:extLst>
          </p:nvPr>
        </p:nvGraphicFramePr>
        <p:xfrm>
          <a:off x="1461626" y="1887304"/>
          <a:ext cx="7416824" cy="4638040"/>
        </p:xfrm>
        <a:graphic>
          <a:graphicData uri="http://schemas.openxmlformats.org/drawingml/2006/table">
            <a:tbl>
              <a:tblPr firstRow="1" bandRow="1"/>
              <a:tblGrid>
                <a:gridCol w="1854206">
                  <a:extLst>
                    <a:ext uri="{9D8B030D-6E8A-4147-A177-3AD203B41FA5}">
                      <a16:colId xmlns:a16="http://schemas.microsoft.com/office/drawing/2014/main" xmlns="" val="20000"/>
                    </a:ext>
                  </a:extLst>
                </a:gridCol>
                <a:gridCol w="1854206">
                  <a:extLst>
                    <a:ext uri="{9D8B030D-6E8A-4147-A177-3AD203B41FA5}">
                      <a16:colId xmlns:a16="http://schemas.microsoft.com/office/drawing/2014/main" xmlns="" val="20001"/>
                    </a:ext>
                  </a:extLst>
                </a:gridCol>
                <a:gridCol w="1854206">
                  <a:extLst>
                    <a:ext uri="{9D8B030D-6E8A-4147-A177-3AD203B41FA5}">
                      <a16:colId xmlns:a16="http://schemas.microsoft.com/office/drawing/2014/main" xmlns="" val="20002"/>
                    </a:ext>
                  </a:extLst>
                </a:gridCol>
                <a:gridCol w="1854206">
                  <a:extLst>
                    <a:ext uri="{9D8B030D-6E8A-4147-A177-3AD203B41FA5}">
                      <a16:colId xmlns:a16="http://schemas.microsoft.com/office/drawing/2014/main" xmlns="" val="20003"/>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a-DK" sz="1600" dirty="0" smtClean="0"/>
                        <a:t>Program</a:t>
                      </a:r>
                      <a:endParaRPr lang="da-DK"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a-DK" sz="1600" dirty="0" err="1" smtClean="0"/>
                        <a:t>Characteristics</a:t>
                      </a:r>
                      <a:endParaRPr lang="da-DK"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a-DK" sz="1600" dirty="0" err="1" smtClean="0"/>
                        <a:t>Coverage</a:t>
                      </a:r>
                      <a:endParaRPr lang="da-DK"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a-DK" sz="1600" dirty="0" err="1" smtClean="0"/>
                        <a:t>Article</a:t>
                      </a:r>
                      <a:r>
                        <a:rPr lang="da-DK" sz="1600" baseline="0" dirty="0" smtClean="0"/>
                        <a:t> </a:t>
                      </a:r>
                      <a:r>
                        <a:rPr lang="da-DK" sz="1600" baseline="0" dirty="0" err="1" smtClean="0"/>
                        <a:t>numbers</a:t>
                      </a:r>
                      <a:endParaRPr lang="da-DK"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xmlns=""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Standard</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err="1" smtClean="0">
                          <a:solidFill>
                            <a:schemeClr val="accent3"/>
                          </a:solidFill>
                          <a:latin typeface="Calibri Light" panose="020F0302020204030204" pitchFamily="34" charset="0"/>
                        </a:rPr>
                        <a:t>Greased</a:t>
                      </a:r>
                      <a:endParaRPr lang="da-DK" sz="1600" dirty="0" smtClean="0">
                        <a:solidFill>
                          <a:schemeClr val="accent3"/>
                        </a:solidFill>
                        <a:latin typeface="Calibri Light" panose="020F0302020204030204" pitchFamily="34" charset="0"/>
                      </a:endParaRPr>
                    </a:p>
                    <a:p>
                      <a:r>
                        <a:rPr lang="da-DK" sz="1600" dirty="0" smtClean="0">
                          <a:solidFill>
                            <a:schemeClr val="accent3"/>
                          </a:solidFill>
                          <a:latin typeface="Calibri Light" panose="020F0302020204030204" pitchFamily="34" charset="0"/>
                        </a:rPr>
                        <a:t>Standard cast </a:t>
                      </a:r>
                      <a:r>
                        <a:rPr lang="da-DK" sz="1600" dirty="0" err="1" smtClean="0">
                          <a:solidFill>
                            <a:schemeClr val="accent3"/>
                          </a:solidFill>
                          <a:latin typeface="Calibri Light" panose="020F0302020204030204" pitchFamily="34" charset="0"/>
                        </a:rPr>
                        <a:t>composition</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European </a:t>
                      </a:r>
                      <a:r>
                        <a:rPr lang="da-DK" sz="1600" dirty="0" err="1" smtClean="0">
                          <a:solidFill>
                            <a:schemeClr val="accent3"/>
                          </a:solidFill>
                          <a:latin typeface="Calibri Light" panose="020F0302020204030204" pitchFamily="34" charset="0"/>
                        </a:rPr>
                        <a:t>car</a:t>
                      </a:r>
                      <a:r>
                        <a:rPr lang="da-DK" sz="1600" dirty="0" smtClean="0">
                          <a:solidFill>
                            <a:schemeClr val="accent3"/>
                          </a:solidFill>
                          <a:latin typeface="Calibri Light" panose="020F0302020204030204" pitchFamily="34" charset="0"/>
                        </a:rPr>
                        <a:t> </a:t>
                      </a:r>
                      <a:r>
                        <a:rPr lang="da-DK" sz="1600" dirty="0" err="1" smtClean="0">
                          <a:solidFill>
                            <a:schemeClr val="accent3"/>
                          </a:solidFill>
                          <a:latin typeface="Calibri Light" panose="020F0302020204030204" pitchFamily="34" charset="0"/>
                        </a:rPr>
                        <a:t>parc</a:t>
                      </a:r>
                      <a:r>
                        <a:rPr lang="da-DK" sz="1600" dirty="0" smtClean="0">
                          <a:solidFill>
                            <a:schemeClr val="accent3"/>
                          </a:solidFill>
                          <a:latin typeface="Calibri Light" panose="020F0302020204030204" pitchFamily="34" charset="0"/>
                        </a:rPr>
                        <a:t> &gt;90%</a:t>
                      </a:r>
                    </a:p>
                    <a:p>
                      <a:r>
                        <a:rPr lang="da-DK" sz="1600" dirty="0" err="1" smtClean="0">
                          <a:solidFill>
                            <a:schemeClr val="accent3"/>
                          </a:solidFill>
                          <a:latin typeface="Calibri Light" panose="020F0302020204030204" pitchFamily="34" charset="0"/>
                        </a:rPr>
                        <a:t>Passenger</a:t>
                      </a:r>
                      <a:r>
                        <a:rPr lang="da-DK" sz="1600" dirty="0" smtClean="0">
                          <a:solidFill>
                            <a:schemeClr val="accent3"/>
                          </a:solidFill>
                          <a:latin typeface="Calibri Light" panose="020F0302020204030204" pitchFamily="34" charset="0"/>
                        </a:rPr>
                        <a:t> </a:t>
                      </a:r>
                      <a:r>
                        <a:rPr lang="da-DK" sz="1600" dirty="0" err="1" smtClean="0">
                          <a:solidFill>
                            <a:schemeClr val="accent3"/>
                          </a:solidFill>
                          <a:latin typeface="Calibri Light" panose="020F0302020204030204" pitchFamily="34" charset="0"/>
                        </a:rPr>
                        <a:t>cars</a:t>
                      </a:r>
                      <a:r>
                        <a:rPr lang="da-DK" sz="1600" dirty="0" smtClean="0">
                          <a:solidFill>
                            <a:schemeClr val="accent3"/>
                          </a:solidFill>
                          <a:latin typeface="Calibri Light" panose="020F0302020204030204" pitchFamily="34" charset="0"/>
                        </a:rPr>
                        <a:t> and </a:t>
                      </a:r>
                      <a:r>
                        <a:rPr lang="da-DK" sz="1600" dirty="0" err="1" smtClean="0">
                          <a:solidFill>
                            <a:schemeClr val="accent3"/>
                          </a:solidFill>
                          <a:latin typeface="Calibri Light" panose="020F0302020204030204" pitchFamily="34" charset="0"/>
                        </a:rPr>
                        <a:t>LCVs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&gt; 1400 ref. </a:t>
                      </a:r>
                      <a:r>
                        <a:rPr lang="da-DK" sz="1600" dirty="0" err="1" smtClean="0">
                          <a:solidFill>
                            <a:schemeClr val="accent3"/>
                          </a:solidFill>
                          <a:latin typeface="Calibri Light" panose="020F0302020204030204" pitchFamily="34" charset="0"/>
                        </a:rPr>
                        <a:t>numbers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err="1" smtClean="0">
                          <a:solidFill>
                            <a:schemeClr val="accent3"/>
                          </a:solidFill>
                          <a:latin typeface="Calibri Light" panose="020F0302020204030204" pitchFamily="34" charset="0"/>
                        </a:rPr>
                        <a:t>Coated</a:t>
                      </a:r>
                      <a:r>
                        <a:rPr lang="da-DK" sz="1600" dirty="0" smtClean="0">
                          <a:solidFill>
                            <a:schemeClr val="accent3"/>
                          </a:solidFill>
                          <a:latin typeface="Calibri Light" panose="020F0302020204030204" pitchFamily="34" charset="0"/>
                        </a:rPr>
                        <a:t>, standard</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Spray </a:t>
                      </a:r>
                      <a:r>
                        <a:rPr lang="da-DK" sz="1600" dirty="0" err="1" smtClean="0">
                          <a:solidFill>
                            <a:schemeClr val="accent3"/>
                          </a:solidFill>
                          <a:latin typeface="Calibri Light" panose="020F0302020204030204" pitchFamily="34" charset="0"/>
                        </a:rPr>
                        <a:t>coated</a:t>
                      </a:r>
                      <a:r>
                        <a:rPr lang="da-DK" sz="1600" dirty="0" smtClean="0">
                          <a:solidFill>
                            <a:schemeClr val="accent3"/>
                          </a:solidFill>
                          <a:latin typeface="Calibri Light" panose="020F0302020204030204" pitchFamily="34" charset="0"/>
                        </a:rPr>
                        <a:t> </a:t>
                      </a:r>
                    </a:p>
                    <a:p>
                      <a:r>
                        <a:rPr lang="da-DK" sz="1600" dirty="0" smtClean="0">
                          <a:solidFill>
                            <a:schemeClr val="accent3"/>
                          </a:solidFill>
                          <a:latin typeface="Calibri Light" panose="020F0302020204030204" pitchFamily="34" charset="0"/>
                        </a:rPr>
                        <a:t>Standard cast</a:t>
                      </a:r>
                    </a:p>
                    <a:p>
                      <a:r>
                        <a:rPr lang="da-DK" sz="1600" dirty="0" err="1" smtClean="0">
                          <a:solidFill>
                            <a:schemeClr val="accent3"/>
                          </a:solidFill>
                          <a:latin typeface="Calibri Light" panose="020F0302020204030204" pitchFamily="34" charset="0"/>
                        </a:rPr>
                        <a:t>composition</a:t>
                      </a:r>
                      <a:endParaRPr lang="da-DK" sz="1600" dirty="0" smtClean="0">
                        <a:solidFill>
                          <a:schemeClr val="accent3"/>
                        </a:solidFill>
                        <a:latin typeface="Calibri Light" panose="020F0302020204030204" pitchFamily="34" charset="0"/>
                      </a:endParaRPr>
                    </a:p>
                    <a:p>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Medium/</a:t>
                      </a:r>
                      <a:r>
                        <a:rPr lang="da-DK" sz="1600" dirty="0" err="1" smtClean="0">
                          <a:solidFill>
                            <a:schemeClr val="accent3"/>
                          </a:solidFill>
                          <a:latin typeface="Calibri Light" panose="020F0302020204030204" pitchFamily="34" charset="0"/>
                        </a:rPr>
                        <a:t>premium</a:t>
                      </a:r>
                      <a:r>
                        <a:rPr lang="da-DK" sz="1600" dirty="0" smtClean="0">
                          <a:solidFill>
                            <a:schemeClr val="accent3"/>
                          </a:solidFill>
                          <a:latin typeface="Calibri Light" panose="020F0302020204030204" pitchFamily="34" charset="0"/>
                        </a:rPr>
                        <a:t> models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&gt; 900 ref. </a:t>
                      </a:r>
                      <a:r>
                        <a:rPr lang="da-DK" sz="1600" dirty="0" err="1" smtClean="0">
                          <a:solidFill>
                            <a:schemeClr val="accent3"/>
                          </a:solidFill>
                          <a:latin typeface="Calibri Light" panose="020F0302020204030204" pitchFamily="34" charset="0"/>
                        </a:rPr>
                        <a:t>numbers</a:t>
                      </a:r>
                      <a:r>
                        <a:rPr lang="da-DK" sz="1600" baseline="0" dirty="0" smtClean="0">
                          <a:solidFill>
                            <a:schemeClr val="accent3"/>
                          </a:solidFill>
                          <a:latin typeface="Calibri Light" panose="020F0302020204030204" pitchFamily="34" charset="0"/>
                        </a:rPr>
                        <a:t> </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High </a:t>
                      </a:r>
                      <a:r>
                        <a:rPr lang="da-DK" sz="1600" dirty="0" err="1" smtClean="0">
                          <a:solidFill>
                            <a:schemeClr val="accent3"/>
                          </a:solidFill>
                          <a:latin typeface="Calibri Light" panose="020F0302020204030204" pitchFamily="34" charset="0"/>
                        </a:rPr>
                        <a:t>Carbon</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Spray</a:t>
                      </a:r>
                      <a:r>
                        <a:rPr lang="da-DK" sz="1600" baseline="0" dirty="0" smtClean="0">
                          <a:solidFill>
                            <a:schemeClr val="accent3"/>
                          </a:solidFill>
                          <a:latin typeface="Calibri Light" panose="020F0302020204030204" pitchFamily="34" charset="0"/>
                        </a:rPr>
                        <a:t> </a:t>
                      </a:r>
                      <a:r>
                        <a:rPr lang="da-DK" sz="1600" baseline="0" dirty="0" err="1" smtClean="0">
                          <a:solidFill>
                            <a:schemeClr val="accent3"/>
                          </a:solidFill>
                          <a:latin typeface="Calibri Light" panose="020F0302020204030204" pitchFamily="34" charset="0"/>
                        </a:rPr>
                        <a:t>coated</a:t>
                      </a:r>
                      <a:endParaRPr lang="da-DK" sz="1600" baseline="0" dirty="0" smtClean="0">
                        <a:solidFill>
                          <a:schemeClr val="accent3"/>
                        </a:solidFill>
                        <a:latin typeface="Calibri Light" panose="020F0302020204030204" pitchFamily="34" charset="0"/>
                      </a:endParaRPr>
                    </a:p>
                    <a:p>
                      <a:r>
                        <a:rPr lang="da-DK" sz="1600" baseline="0" dirty="0" err="1" smtClean="0">
                          <a:solidFill>
                            <a:schemeClr val="accent3"/>
                          </a:solidFill>
                          <a:latin typeface="Calibri Light" panose="020F0302020204030204" pitchFamily="34" charset="0"/>
                        </a:rPr>
                        <a:t>Carbonized</a:t>
                      </a:r>
                      <a:r>
                        <a:rPr lang="da-DK" sz="1600" baseline="0" dirty="0" smtClean="0">
                          <a:solidFill>
                            <a:schemeClr val="accent3"/>
                          </a:solidFill>
                          <a:latin typeface="Calibri Light" panose="020F0302020204030204" pitchFamily="34" charset="0"/>
                        </a:rPr>
                        <a:t> cast</a:t>
                      </a:r>
                    </a:p>
                    <a:p>
                      <a:r>
                        <a:rPr lang="da-DK" sz="1600" dirty="0" err="1" smtClean="0">
                          <a:solidFill>
                            <a:schemeClr val="accent3"/>
                          </a:solidFill>
                          <a:latin typeface="Calibri Light" panose="020F0302020204030204" pitchFamily="34" charset="0"/>
                        </a:rPr>
                        <a:t>composition</a:t>
                      </a:r>
                      <a:endParaRPr lang="da-DK" sz="1600" dirty="0" smtClean="0">
                        <a:solidFill>
                          <a:schemeClr val="accent3"/>
                        </a:solidFill>
                        <a:latin typeface="Calibri Light" panose="020F0302020204030204" pitchFamily="34" charset="0"/>
                      </a:endParaRPr>
                    </a:p>
                    <a:p>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600" dirty="0" smtClean="0">
                          <a:solidFill>
                            <a:schemeClr val="accent3"/>
                          </a:solidFill>
                          <a:latin typeface="Calibri Light" panose="020F0302020204030204" pitchFamily="34" charset="0"/>
                        </a:rPr>
                        <a:t>Medium/</a:t>
                      </a:r>
                      <a:r>
                        <a:rPr lang="da-DK" sz="1600" dirty="0" err="1" smtClean="0">
                          <a:solidFill>
                            <a:schemeClr val="accent3"/>
                          </a:solidFill>
                          <a:latin typeface="Calibri Light" panose="020F0302020204030204" pitchFamily="34" charset="0"/>
                        </a:rPr>
                        <a:t>premium</a:t>
                      </a:r>
                      <a:r>
                        <a:rPr lang="da-DK" sz="1600" dirty="0" smtClean="0">
                          <a:solidFill>
                            <a:schemeClr val="accent3"/>
                          </a:solidFill>
                          <a:latin typeface="Calibri Light" panose="020F0302020204030204" pitchFamily="34" charset="0"/>
                        </a:rPr>
                        <a:t> models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&lt; 100 ref.</a:t>
                      </a:r>
                      <a:r>
                        <a:rPr lang="da-DK" sz="1600" baseline="0" dirty="0" smtClean="0">
                          <a:solidFill>
                            <a:schemeClr val="accent3"/>
                          </a:solidFill>
                          <a:latin typeface="Calibri Light" panose="020F0302020204030204" pitchFamily="34" charset="0"/>
                        </a:rPr>
                        <a:t> </a:t>
                      </a:r>
                      <a:r>
                        <a:rPr lang="da-DK" sz="1600" baseline="0" dirty="0" err="1" smtClean="0">
                          <a:solidFill>
                            <a:schemeClr val="accent3"/>
                          </a:solidFill>
                          <a:latin typeface="Calibri Light" panose="020F0302020204030204" pitchFamily="34" charset="0"/>
                        </a:rPr>
                        <a:t>numbers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3"/>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err="1" smtClean="0">
                          <a:solidFill>
                            <a:schemeClr val="accent3"/>
                          </a:solidFill>
                          <a:latin typeface="Calibri Light" panose="020F0302020204030204" pitchFamily="34" charset="0"/>
                        </a:rPr>
                        <a:t>Drums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err="1" smtClean="0">
                          <a:solidFill>
                            <a:schemeClr val="accent3"/>
                          </a:solidFill>
                          <a:latin typeface="Calibri Light" panose="020F0302020204030204" pitchFamily="34" charset="0"/>
                        </a:rPr>
                        <a:t>Greased</a:t>
                      </a:r>
                      <a:endParaRPr lang="da-DK" sz="1600" dirty="0" smtClean="0">
                        <a:solidFill>
                          <a:schemeClr val="accent3"/>
                        </a:solidFill>
                        <a:latin typeface="Calibri Light" panose="020F0302020204030204" pitchFamily="34" charset="0"/>
                      </a:endParaRPr>
                    </a:p>
                    <a:p>
                      <a:r>
                        <a:rPr lang="da-DK" sz="1600" dirty="0" smtClean="0">
                          <a:solidFill>
                            <a:schemeClr val="accent3"/>
                          </a:solidFill>
                          <a:latin typeface="Calibri Light" panose="020F0302020204030204" pitchFamily="34" charset="0"/>
                        </a:rPr>
                        <a:t>Standard cast</a:t>
                      </a:r>
                    </a:p>
                    <a:p>
                      <a:r>
                        <a:rPr lang="da-DK" sz="1600" dirty="0" err="1" smtClean="0">
                          <a:solidFill>
                            <a:schemeClr val="accent3"/>
                          </a:solidFill>
                          <a:latin typeface="Calibri Light" panose="020F0302020204030204" pitchFamily="34" charset="0"/>
                        </a:rPr>
                        <a:t>composition</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European </a:t>
                      </a:r>
                      <a:r>
                        <a:rPr lang="da-DK" sz="1600" dirty="0" err="1" smtClean="0">
                          <a:solidFill>
                            <a:schemeClr val="accent3"/>
                          </a:solidFill>
                          <a:latin typeface="Calibri Light" panose="020F0302020204030204" pitchFamily="34" charset="0"/>
                        </a:rPr>
                        <a:t>car</a:t>
                      </a:r>
                      <a:r>
                        <a:rPr lang="da-DK" sz="1600" dirty="0" smtClean="0">
                          <a:solidFill>
                            <a:schemeClr val="accent3"/>
                          </a:solidFill>
                          <a:latin typeface="Calibri Light" panose="020F0302020204030204" pitchFamily="34" charset="0"/>
                        </a:rPr>
                        <a:t> </a:t>
                      </a:r>
                      <a:r>
                        <a:rPr lang="da-DK" sz="1600" dirty="0" err="1" smtClean="0">
                          <a:solidFill>
                            <a:schemeClr val="accent3"/>
                          </a:solidFill>
                          <a:latin typeface="Calibri Light" panose="020F0302020204030204" pitchFamily="34" charset="0"/>
                        </a:rPr>
                        <a:t>parc</a:t>
                      </a:r>
                      <a:r>
                        <a:rPr lang="da-DK" sz="1600" dirty="0" smtClean="0">
                          <a:solidFill>
                            <a:schemeClr val="accent3"/>
                          </a:solidFill>
                          <a:latin typeface="Calibri Light" panose="020F0302020204030204" pitchFamily="34" charset="0"/>
                        </a:rPr>
                        <a:t> &gt;90%</a:t>
                      </a:r>
                    </a:p>
                    <a:p>
                      <a:r>
                        <a:rPr lang="da-DK" sz="1600" dirty="0" err="1" smtClean="0">
                          <a:solidFill>
                            <a:schemeClr val="accent3"/>
                          </a:solidFill>
                          <a:latin typeface="Calibri Light" panose="020F0302020204030204" pitchFamily="34" charset="0"/>
                        </a:rPr>
                        <a:t>Passenger</a:t>
                      </a:r>
                      <a:r>
                        <a:rPr lang="da-DK" sz="1600" dirty="0" smtClean="0">
                          <a:solidFill>
                            <a:schemeClr val="accent3"/>
                          </a:solidFill>
                          <a:latin typeface="Calibri Light" panose="020F0302020204030204" pitchFamily="34" charset="0"/>
                        </a:rPr>
                        <a:t> </a:t>
                      </a:r>
                      <a:r>
                        <a:rPr lang="da-DK" sz="1600" dirty="0" err="1" smtClean="0">
                          <a:solidFill>
                            <a:schemeClr val="accent3"/>
                          </a:solidFill>
                          <a:latin typeface="Calibri Light" panose="020F0302020204030204" pitchFamily="34" charset="0"/>
                        </a:rPr>
                        <a:t>cars</a:t>
                      </a:r>
                      <a:r>
                        <a:rPr lang="da-DK" sz="1600" dirty="0" smtClean="0">
                          <a:solidFill>
                            <a:schemeClr val="accent3"/>
                          </a:solidFill>
                          <a:latin typeface="Calibri Light" panose="020F0302020204030204" pitchFamily="34" charset="0"/>
                        </a:rPr>
                        <a:t> and </a:t>
                      </a:r>
                      <a:r>
                        <a:rPr lang="da-DK" sz="1600" dirty="0" err="1" smtClean="0">
                          <a:solidFill>
                            <a:schemeClr val="accent3"/>
                          </a:solidFill>
                          <a:latin typeface="Calibri Light" panose="020F0302020204030204" pitchFamily="34" charset="0"/>
                        </a:rPr>
                        <a:t>LCVs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600" dirty="0" smtClean="0">
                          <a:solidFill>
                            <a:schemeClr val="accent3"/>
                          </a:solidFill>
                          <a:latin typeface="Calibri Light" panose="020F0302020204030204" pitchFamily="34" charset="0"/>
                        </a:rPr>
                        <a:t>500 ref. </a:t>
                      </a:r>
                      <a:r>
                        <a:rPr lang="da-DK" sz="1600" dirty="0" err="1" smtClean="0">
                          <a:solidFill>
                            <a:schemeClr val="accent3"/>
                          </a:solidFill>
                          <a:latin typeface="Calibri Light" panose="020F0302020204030204" pitchFamily="34" charset="0"/>
                        </a:rPr>
                        <a:t>numbers</a:t>
                      </a:r>
                      <a:endParaRPr lang="da-DK" sz="16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4"/>
                  </a:ext>
                </a:extLst>
              </a:tr>
            </a:tbl>
          </a:graphicData>
        </a:graphic>
      </p:graphicFrame>
      <p:pic>
        <p:nvPicPr>
          <p:cNvPr id="10" name="Picture 2" descr="G:\Marketing\Fotos\Produktfotos\Produktfotos_neutrale\high_carb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482" y="4479592"/>
            <a:ext cx="1171315" cy="820019"/>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490" y="3404108"/>
            <a:ext cx="936104" cy="875854"/>
          </a:xfrm>
          <a:prstGeom prst="rect">
            <a:avLst/>
          </a:prstGeom>
        </p:spPr>
      </p:pic>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482" y="2153022"/>
            <a:ext cx="1327870" cy="131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G:\Marketing\Fotos\Produktfotos\Produktfotos_neutrale\drum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5457349"/>
            <a:ext cx="1282114" cy="103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5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Brake</a:t>
            </a:r>
            <a:r>
              <a:rPr lang="da-DK" dirty="0" smtClean="0"/>
              <a:t> discs – dimensions &amp; tolerances</a:t>
            </a:r>
            <a:endParaRPr lang="da-DK"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2842660"/>
            <a:ext cx="5472608" cy="3898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6" name="Tabel 5"/>
          <p:cNvGraphicFramePr>
            <a:graphicFrameLocks noGrp="1"/>
          </p:cNvGraphicFramePr>
          <p:nvPr>
            <p:extLst>
              <p:ext uri="{D42A27DB-BD31-4B8C-83A1-F6EECF244321}">
                <p14:modId xmlns:p14="http://schemas.microsoft.com/office/powerpoint/2010/main" val="3161203258"/>
              </p:ext>
            </p:extLst>
          </p:nvPr>
        </p:nvGraphicFramePr>
        <p:xfrm>
          <a:off x="5688632" y="4679776"/>
          <a:ext cx="3419872" cy="2133600"/>
        </p:xfrm>
        <a:graphic>
          <a:graphicData uri="http://schemas.openxmlformats.org/drawingml/2006/table">
            <a:tbl>
              <a:tblPr firstRow="1" bandRow="1"/>
              <a:tblGrid>
                <a:gridCol w="2088232">
                  <a:extLst>
                    <a:ext uri="{9D8B030D-6E8A-4147-A177-3AD203B41FA5}">
                      <a16:colId xmlns:a16="http://schemas.microsoft.com/office/drawing/2014/main" xmlns="" val="20000"/>
                    </a:ext>
                  </a:extLst>
                </a:gridCol>
                <a:gridCol w="1331640">
                  <a:extLst>
                    <a:ext uri="{9D8B030D-6E8A-4147-A177-3AD203B41FA5}">
                      <a16:colId xmlns:a16="http://schemas.microsoft.com/office/drawing/2014/main" xmlns="" val="20001"/>
                    </a:ext>
                  </a:extLst>
                </a:gridCol>
              </a:tblGrid>
              <a:tr h="2959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da-DK"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da-DK"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xmlns="" val="10000"/>
                  </a:ext>
                </a:extLst>
              </a:tr>
              <a:tr h="2959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400" dirty="0" smtClean="0">
                          <a:solidFill>
                            <a:schemeClr val="accent3"/>
                          </a:solidFill>
                          <a:latin typeface="Calibri Light" panose="020F0302020204030204" pitchFamily="34" charset="0"/>
                        </a:rPr>
                        <a:t>DTV</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en-GB" sz="1400" u="none" strike="noStrike" cap="none" normalizeH="0" baseline="0" dirty="0" smtClean="0">
                          <a:ln>
                            <a:noFill/>
                          </a:ln>
                          <a:solidFill>
                            <a:schemeClr val="accent3"/>
                          </a:solidFill>
                          <a:effectLst/>
                          <a:latin typeface="Calibri Light" panose="020F0302020204030204" pitchFamily="34" charset="0"/>
                          <a:sym typeface="Symbol" pitchFamily="18" charset="2"/>
                        </a:rPr>
                        <a:t>Max. 15M</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1"/>
                  </a:ext>
                </a:extLst>
              </a:tr>
              <a:tr h="2959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400" dirty="0" smtClean="0">
                          <a:solidFill>
                            <a:schemeClr val="accent3"/>
                          </a:solidFill>
                          <a:latin typeface="Calibri Light" panose="020F0302020204030204" pitchFamily="34" charset="0"/>
                        </a:rPr>
                        <a:t>Run-Out</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en-GB" sz="1400" u="none" strike="noStrike" cap="none" normalizeH="0" baseline="0" dirty="0" smtClean="0">
                          <a:ln>
                            <a:noFill/>
                          </a:ln>
                          <a:solidFill>
                            <a:schemeClr val="accent3"/>
                          </a:solidFill>
                          <a:effectLst/>
                          <a:latin typeface="Calibri Light" panose="020F0302020204030204" pitchFamily="34" charset="0"/>
                          <a:sym typeface="Symbol" pitchFamily="18" charset="2"/>
                        </a:rPr>
                        <a:t>Max. 50M</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2"/>
                  </a:ext>
                </a:extLst>
              </a:tr>
              <a:tr h="2959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400" dirty="0" err="1" smtClean="0">
                          <a:solidFill>
                            <a:schemeClr val="accent3"/>
                          </a:solidFill>
                          <a:latin typeface="Calibri Light" panose="020F0302020204030204" pitchFamily="34" charset="0"/>
                        </a:rPr>
                        <a:t>Flatness</a:t>
                      </a:r>
                      <a:r>
                        <a:rPr lang="da-DK" sz="1400" dirty="0" smtClean="0">
                          <a:solidFill>
                            <a:schemeClr val="accent3"/>
                          </a:solidFill>
                          <a:latin typeface="Calibri Light" panose="020F0302020204030204" pitchFamily="34" charset="0"/>
                        </a:rPr>
                        <a:t>, </a:t>
                      </a:r>
                      <a:r>
                        <a:rPr lang="da-DK" sz="1400" dirty="0" err="1" smtClean="0">
                          <a:solidFill>
                            <a:schemeClr val="accent3"/>
                          </a:solidFill>
                          <a:latin typeface="Calibri Light" panose="020F0302020204030204" pitchFamily="34" charset="0"/>
                        </a:rPr>
                        <a:t>brake</a:t>
                      </a:r>
                      <a:r>
                        <a:rPr lang="da-DK" sz="1400" dirty="0" smtClean="0">
                          <a:solidFill>
                            <a:schemeClr val="accent3"/>
                          </a:solidFill>
                          <a:latin typeface="Calibri Light" panose="020F0302020204030204" pitchFamily="34" charset="0"/>
                        </a:rPr>
                        <a:t> </a:t>
                      </a:r>
                      <a:r>
                        <a:rPr lang="da-DK" sz="1400" dirty="0" err="1" smtClean="0">
                          <a:solidFill>
                            <a:schemeClr val="accent3"/>
                          </a:solidFill>
                          <a:latin typeface="Calibri Light" panose="020F0302020204030204" pitchFamily="34" charset="0"/>
                        </a:rPr>
                        <a:t>surface</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en-GB" sz="1400" u="none" strike="noStrike" cap="none" normalizeH="0" baseline="0" dirty="0" smtClean="0">
                          <a:ln>
                            <a:noFill/>
                          </a:ln>
                          <a:solidFill>
                            <a:schemeClr val="accent3"/>
                          </a:solidFill>
                          <a:effectLst/>
                          <a:latin typeface="Calibri Light" panose="020F0302020204030204" pitchFamily="34" charset="0"/>
                          <a:sym typeface="Symbol" pitchFamily="18" charset="2"/>
                        </a:rPr>
                        <a:t>Max. 40M</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3"/>
                  </a:ext>
                </a:extLst>
              </a:tr>
              <a:tr h="2959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400" dirty="0" err="1" smtClean="0">
                          <a:solidFill>
                            <a:schemeClr val="accent3"/>
                          </a:solidFill>
                          <a:latin typeface="Calibri Light" panose="020F0302020204030204" pitchFamily="34" charset="0"/>
                        </a:rPr>
                        <a:t>Roughness</a:t>
                      </a:r>
                      <a:r>
                        <a:rPr lang="da-DK" sz="1400" dirty="0" smtClean="0">
                          <a:solidFill>
                            <a:schemeClr val="accent3"/>
                          </a:solidFill>
                          <a:latin typeface="Calibri Light" panose="020F0302020204030204" pitchFamily="34" charset="0"/>
                        </a:rPr>
                        <a:t>, </a:t>
                      </a:r>
                      <a:r>
                        <a:rPr lang="da-DK" sz="1400" dirty="0" err="1" smtClean="0">
                          <a:solidFill>
                            <a:schemeClr val="accent3"/>
                          </a:solidFill>
                          <a:latin typeface="Calibri Light" panose="020F0302020204030204" pitchFamily="34" charset="0"/>
                        </a:rPr>
                        <a:t>brake</a:t>
                      </a:r>
                      <a:r>
                        <a:rPr lang="da-DK" sz="1400" dirty="0" smtClean="0">
                          <a:solidFill>
                            <a:schemeClr val="accent3"/>
                          </a:solidFill>
                          <a:latin typeface="Calibri Light" panose="020F0302020204030204" pitchFamily="34" charset="0"/>
                        </a:rPr>
                        <a:t> </a:t>
                      </a:r>
                      <a:r>
                        <a:rPr lang="da-DK" sz="1400" dirty="0" err="1" smtClean="0">
                          <a:solidFill>
                            <a:schemeClr val="accent3"/>
                          </a:solidFill>
                          <a:latin typeface="Calibri Light" panose="020F0302020204030204" pitchFamily="34" charset="0"/>
                        </a:rPr>
                        <a:t>surface</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en-GB" sz="1400" u="none" strike="noStrike" cap="none" normalizeH="0" baseline="0" dirty="0" smtClean="0">
                          <a:ln>
                            <a:noFill/>
                          </a:ln>
                          <a:solidFill>
                            <a:schemeClr val="accent3"/>
                          </a:solidFill>
                          <a:effectLst/>
                          <a:latin typeface="Calibri Light" panose="020F0302020204030204" pitchFamily="34" charset="0"/>
                          <a:sym typeface="Symbol" pitchFamily="18" charset="2"/>
                        </a:rPr>
                        <a:t>Max. 2,4M</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4"/>
                  </a:ext>
                </a:extLst>
              </a:tr>
              <a:tr h="2959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400" dirty="0" err="1" smtClean="0">
                          <a:solidFill>
                            <a:schemeClr val="accent3"/>
                          </a:solidFill>
                          <a:latin typeface="Calibri Light" panose="020F0302020204030204" pitchFamily="34" charset="0"/>
                        </a:rPr>
                        <a:t>Unbalance</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kumimoji="0" lang="en-GB" sz="1400" u="none" strike="noStrike" cap="none" normalizeH="0" baseline="0" dirty="0" smtClean="0">
                          <a:ln>
                            <a:noFill/>
                          </a:ln>
                          <a:solidFill>
                            <a:schemeClr val="accent3"/>
                          </a:solidFill>
                          <a:effectLst/>
                          <a:latin typeface="Calibri Light" panose="020F0302020204030204" pitchFamily="34" charset="0"/>
                          <a:sym typeface="Symbol" pitchFamily="18" charset="2"/>
                        </a:rPr>
                        <a:t>Max. 100 </a:t>
                      </a:r>
                      <a:r>
                        <a:rPr kumimoji="0" lang="en-GB" sz="1400" u="none" strike="noStrike" cap="none" normalizeH="0" baseline="0" dirty="0" err="1" smtClean="0">
                          <a:ln>
                            <a:noFill/>
                          </a:ln>
                          <a:solidFill>
                            <a:schemeClr val="accent3"/>
                          </a:solidFill>
                          <a:effectLst/>
                          <a:latin typeface="Calibri Light" panose="020F0302020204030204" pitchFamily="34" charset="0"/>
                          <a:sym typeface="Symbol" pitchFamily="18" charset="2"/>
                        </a:rPr>
                        <a:t>gcm</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5"/>
                  </a:ext>
                </a:extLst>
              </a:tr>
              <a:tr h="2959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400" dirty="0" err="1" smtClean="0">
                          <a:solidFill>
                            <a:schemeClr val="accent3"/>
                          </a:solidFill>
                          <a:latin typeface="Calibri Light" panose="020F0302020204030204" pitchFamily="34" charset="0"/>
                        </a:rPr>
                        <a:t>Iron</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a-DK" sz="1400" dirty="0" err="1" smtClean="0">
                          <a:solidFill>
                            <a:schemeClr val="accent3"/>
                          </a:solidFill>
                          <a:latin typeface="Calibri Light" panose="020F0302020204030204" pitchFamily="34" charset="0"/>
                        </a:rPr>
                        <a:t>Remaining</a:t>
                      </a:r>
                      <a:endParaRPr lang="da-DK" sz="1400" dirty="0">
                        <a:solidFill>
                          <a:schemeClr val="accent3"/>
                        </a:solidFill>
                        <a:latin typeface="Calibri Light" panose="020F03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723946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composition</a:t>
            </a:r>
            <a:endParaRPr lang="da-DK" dirty="0"/>
          </a:p>
        </p:txBody>
      </p:sp>
      <p:graphicFrame>
        <p:nvGraphicFramePr>
          <p:cNvPr id="5" name="Tabel 4"/>
          <p:cNvGraphicFramePr>
            <a:graphicFrameLocks noGrp="1"/>
          </p:cNvGraphicFramePr>
          <p:nvPr>
            <p:extLst>
              <p:ext uri="{D42A27DB-BD31-4B8C-83A1-F6EECF244321}">
                <p14:modId xmlns:p14="http://schemas.microsoft.com/office/powerpoint/2010/main" val="884190942"/>
              </p:ext>
            </p:extLst>
          </p:nvPr>
        </p:nvGraphicFramePr>
        <p:xfrm>
          <a:off x="492224" y="1700808"/>
          <a:ext cx="6096000" cy="5090160"/>
        </p:xfrm>
        <a:graphic>
          <a:graphicData uri="http://schemas.openxmlformats.org/drawingml/2006/table">
            <a:tbl>
              <a:tblPr firstRow="1" bandRow="1"/>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2830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a-DK" dirty="0" smtClean="0"/>
                        <a:t>Chemical </a:t>
                      </a:r>
                    </a:p>
                    <a:p>
                      <a:pPr algn="ctr"/>
                      <a:r>
                        <a:rPr lang="da-DK" dirty="0" err="1" smtClean="0"/>
                        <a:t>composition</a:t>
                      </a:r>
                      <a:endParaRPr lang="da-DK"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a-DK" dirty="0" smtClean="0"/>
                        <a:t>Standard</a:t>
                      </a:r>
                    </a:p>
                    <a:p>
                      <a:pPr algn="ctr"/>
                      <a:r>
                        <a:rPr lang="da-DK" dirty="0" smtClean="0"/>
                        <a:t>GG 20</a:t>
                      </a:r>
                      <a:endParaRPr lang="da-DK"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a-DK" dirty="0" smtClean="0"/>
                        <a:t>High </a:t>
                      </a:r>
                      <a:r>
                        <a:rPr lang="da-DK" dirty="0" err="1" smtClean="0"/>
                        <a:t>Carbon</a:t>
                      </a:r>
                      <a:r>
                        <a:rPr lang="da-DK" dirty="0" smtClean="0"/>
                        <a:t> </a:t>
                      </a:r>
                    </a:p>
                    <a:p>
                      <a:pPr algn="ctr"/>
                      <a:r>
                        <a:rPr lang="da-DK" dirty="0" smtClean="0"/>
                        <a:t>GG 15</a:t>
                      </a:r>
                      <a:endParaRPr lang="da-DK"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xmlns=""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Carbon  (C)</a:t>
                      </a:r>
                      <a:r>
                        <a:rPr kumimoji="0" lang="da-DK" sz="1300" u="none" strike="noStrike" cap="none" normalizeH="0" baseline="0" dirty="0" smtClean="0">
                          <a:ln>
                            <a:noFill/>
                          </a:ln>
                          <a:solidFill>
                            <a:schemeClr val="accent3"/>
                          </a:solidFill>
                          <a:effectLst/>
                          <a:latin typeface="Calibri Light" panose="020F0302020204030204" pitchFamily="34" charset="0"/>
                        </a:rPr>
                        <a:t> </a:t>
                      </a:r>
                      <a:endParaRPr kumimoji="0" lang="da-DK" sz="1300" b="0" i="0" u="none" strike="noStrike" cap="none" normalizeH="0" baseline="0" dirty="0" smtClean="0">
                        <a:ln>
                          <a:noFill/>
                        </a:ln>
                        <a:solidFill>
                          <a:schemeClr val="accent3"/>
                        </a:solidFill>
                        <a:effectLst/>
                        <a:latin typeface="Calibri Light" panose="020F0302020204030204" pitchFamily="34" charset="0"/>
                      </a:endParaRPr>
                    </a:p>
                  </a:txBody>
                  <a:tcP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3,0 – 3,5</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3,60 – 3,90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300" u="none" strike="noStrike" cap="none" normalizeH="0" baseline="0" dirty="0" smtClean="0">
                          <a:ln>
                            <a:noFill/>
                          </a:ln>
                          <a:solidFill>
                            <a:schemeClr val="accent3"/>
                          </a:solidFill>
                          <a:effectLst/>
                          <a:latin typeface="Calibri Light" panose="020F0302020204030204" pitchFamily="34" charset="0"/>
                        </a:rPr>
                        <a:t>Silicium (Si)</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1,9 – 2,3</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1,60 – 2,30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Manganese (</a:t>
                      </a:r>
                      <a:r>
                        <a:rPr kumimoji="0" lang="en-GB" sz="1300" u="none" strike="noStrike" cap="none" normalizeH="0" baseline="0" dirty="0" err="1" smtClean="0">
                          <a:ln>
                            <a:noFill/>
                          </a:ln>
                          <a:solidFill>
                            <a:schemeClr val="accent3"/>
                          </a:solidFill>
                          <a:effectLst/>
                          <a:latin typeface="Calibri Light" panose="020F0302020204030204" pitchFamily="34" charset="0"/>
                        </a:rPr>
                        <a:t>Mn</a:t>
                      </a:r>
                      <a:r>
                        <a:rPr kumimoji="0" lang="en-GB" sz="1300" u="none" strike="noStrike" cap="none" normalizeH="0" baseline="0" dirty="0" smtClean="0">
                          <a:ln>
                            <a:noFill/>
                          </a:ln>
                          <a:solidFill>
                            <a:schemeClr val="accent3"/>
                          </a:solidFill>
                          <a:effectLst/>
                          <a:latin typeface="Calibri Light" panose="020F0302020204030204" pitchFamily="34" charset="0"/>
                        </a:rPr>
                        <a:t>)</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0,6 – 0,9</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0,40 – 0,80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3"/>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smtClean="0">
                          <a:ln>
                            <a:noFill/>
                          </a:ln>
                          <a:solidFill>
                            <a:schemeClr val="accent3"/>
                          </a:solidFill>
                          <a:effectLst/>
                          <a:latin typeface="Calibri Light" panose="020F0302020204030204" pitchFamily="34" charset="0"/>
                        </a:rPr>
                        <a:t>Chromium (Cr)</a:t>
                      </a:r>
                      <a:endParaRPr kumimoji="0" lang="da-DK" sz="1300" b="0" i="0" u="none" strike="noStrike" cap="none" normalizeH="0" baseline="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0,10 - 0,25</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4"/>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Molybdenum (Mo)</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1300" u="none" strike="noStrike" cap="none" normalizeH="0" baseline="0" dirty="0" smtClean="0">
                          <a:ln>
                            <a:noFill/>
                          </a:ln>
                          <a:solidFill>
                            <a:schemeClr val="accent3"/>
                          </a:solidFill>
                          <a:effectLst/>
                          <a:latin typeface="Calibri Light" panose="020F0302020204030204" pitchFamily="34" charset="0"/>
                        </a:rPr>
                        <a:t> </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300" u="none" strike="noStrike" cap="none" normalizeH="0" baseline="0" dirty="0" smtClean="0">
                          <a:ln>
                            <a:noFill/>
                          </a:ln>
                          <a:solidFill>
                            <a:schemeClr val="accent3"/>
                          </a:solidFill>
                          <a:effectLst/>
                          <a:latin typeface="Calibri Light" panose="020F0302020204030204" pitchFamily="34" charset="0"/>
                        </a:rPr>
                        <a:t>Max. 0,20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5"/>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300" u="none" strike="noStrike" cap="none" normalizeH="0" baseline="0" dirty="0" smtClean="0">
                          <a:ln>
                            <a:noFill/>
                          </a:ln>
                          <a:solidFill>
                            <a:schemeClr val="accent3"/>
                          </a:solidFill>
                          <a:effectLst/>
                          <a:latin typeface="Calibri Light" panose="020F0302020204030204" pitchFamily="34" charset="0"/>
                        </a:rPr>
                        <a:t>Nickel (</a:t>
                      </a:r>
                      <a:r>
                        <a:rPr kumimoji="0" lang="de-DE" sz="1300" u="none" strike="noStrike" cap="none" normalizeH="0" baseline="0" dirty="0" err="1" smtClean="0">
                          <a:ln>
                            <a:noFill/>
                          </a:ln>
                          <a:solidFill>
                            <a:schemeClr val="accent3"/>
                          </a:solidFill>
                          <a:effectLst/>
                          <a:latin typeface="Calibri Light" panose="020F0302020204030204" pitchFamily="34" charset="0"/>
                        </a:rPr>
                        <a:t>Ni</a:t>
                      </a:r>
                      <a:r>
                        <a:rPr kumimoji="0" lang="de-DE" sz="1300" u="none" strike="noStrike" cap="none" normalizeH="0" baseline="0" dirty="0" smtClean="0">
                          <a:ln>
                            <a:noFill/>
                          </a:ln>
                          <a:solidFill>
                            <a:schemeClr val="accent3"/>
                          </a:solidFill>
                          <a:effectLst/>
                          <a:latin typeface="Calibri Light" panose="020F0302020204030204" pitchFamily="34" charset="0"/>
                        </a:rPr>
                        <a:t>)</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Max. 0,10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6"/>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smtClean="0">
                          <a:ln>
                            <a:noFill/>
                          </a:ln>
                          <a:solidFill>
                            <a:schemeClr val="accent3"/>
                          </a:solidFill>
                          <a:effectLst/>
                          <a:latin typeface="Calibri Light" panose="020F0302020204030204" pitchFamily="34" charset="0"/>
                        </a:rPr>
                        <a:t>Copper (Cu)</a:t>
                      </a:r>
                      <a:endParaRPr kumimoji="0" lang="da-DK" sz="1300" b="0" i="0" u="none" strike="noStrike" cap="none" normalizeH="0" baseline="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0,15 - 0,60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7"/>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err="1" smtClean="0">
                          <a:ln>
                            <a:noFill/>
                          </a:ln>
                          <a:solidFill>
                            <a:schemeClr val="accent3"/>
                          </a:solidFill>
                          <a:effectLst/>
                          <a:latin typeface="Calibri Light" panose="020F0302020204030204" pitchFamily="34" charset="0"/>
                        </a:rPr>
                        <a:t>Sulfur</a:t>
                      </a:r>
                      <a:r>
                        <a:rPr kumimoji="0" lang="en-GB" sz="1300" u="none" strike="noStrike" cap="none" normalizeH="0" baseline="0" dirty="0" smtClean="0">
                          <a:ln>
                            <a:noFill/>
                          </a:ln>
                          <a:solidFill>
                            <a:schemeClr val="accent3"/>
                          </a:solidFill>
                          <a:effectLst/>
                          <a:latin typeface="Calibri Light" panose="020F0302020204030204" pitchFamily="34" charset="0"/>
                        </a:rPr>
                        <a:t> (S)</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Max. 0,10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Max.  0,10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8"/>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Phosphorous (P)</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Max. 0,12</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1300" u="none" strike="noStrike" cap="none" normalizeH="0" baseline="0" dirty="0" smtClean="0">
                          <a:ln>
                            <a:noFill/>
                          </a:ln>
                          <a:solidFill>
                            <a:schemeClr val="accent3"/>
                          </a:solidFill>
                          <a:effectLst/>
                          <a:latin typeface="Calibri Light" panose="020F0302020204030204" pitchFamily="34" charset="0"/>
                        </a:rPr>
                        <a:t>Max. 0,12</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9"/>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1300" u="none" strike="noStrike" cap="none" normalizeH="0" baseline="0" dirty="0" smtClean="0">
                          <a:ln>
                            <a:noFill/>
                          </a:ln>
                          <a:solidFill>
                            <a:schemeClr val="accent3"/>
                          </a:solidFill>
                          <a:effectLst/>
                          <a:latin typeface="Calibri Light" panose="020F0302020204030204" pitchFamily="34" charset="0"/>
                        </a:rPr>
                        <a:t>Titanium (Ti)</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1300" u="none" strike="noStrike" cap="none" normalizeH="0" baseline="0" smtClean="0">
                          <a:ln>
                            <a:noFill/>
                          </a:ln>
                          <a:solidFill>
                            <a:schemeClr val="accent3"/>
                          </a:solidFill>
                          <a:effectLst/>
                          <a:latin typeface="Calibri Light" panose="020F0302020204030204" pitchFamily="34" charset="0"/>
                        </a:rPr>
                        <a:t> </a:t>
                      </a:r>
                      <a:endParaRPr kumimoji="0" lang="da-DK" sz="1300" b="0" i="0" u="none" strike="noStrike" cap="none" normalizeH="0" baseline="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Max. 0,03</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1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smtClean="0">
                          <a:ln>
                            <a:noFill/>
                          </a:ln>
                          <a:solidFill>
                            <a:schemeClr val="accent3"/>
                          </a:solidFill>
                          <a:effectLst/>
                          <a:latin typeface="Calibri Light" panose="020F0302020204030204" pitchFamily="34" charset="0"/>
                        </a:rPr>
                        <a:t>Vanadium (V)</a:t>
                      </a:r>
                      <a:endParaRPr kumimoji="0" lang="da-DK" sz="1300" b="0" i="0" u="none" strike="noStrike" cap="none" normalizeH="0" baseline="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1300" u="none" strike="noStrike" cap="none" normalizeH="0" baseline="0" smtClean="0">
                          <a:ln>
                            <a:noFill/>
                          </a:ln>
                          <a:solidFill>
                            <a:schemeClr val="accent3"/>
                          </a:solidFill>
                          <a:effectLst/>
                          <a:latin typeface="Calibri Light" panose="020F0302020204030204" pitchFamily="34" charset="0"/>
                        </a:rPr>
                        <a:t> </a:t>
                      </a:r>
                      <a:endParaRPr kumimoji="0" lang="da-DK" sz="1300" b="0" i="0" u="none" strike="noStrike" cap="none" normalizeH="0" baseline="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Max. 0,10</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1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smtClean="0">
                          <a:ln>
                            <a:noFill/>
                          </a:ln>
                          <a:solidFill>
                            <a:schemeClr val="accent3"/>
                          </a:solidFill>
                          <a:effectLst/>
                          <a:latin typeface="Calibri Light" panose="020F0302020204030204" pitchFamily="34" charset="0"/>
                        </a:rPr>
                        <a:t>Iron (Fe) </a:t>
                      </a:r>
                      <a:endParaRPr kumimoji="0" lang="da-DK" sz="1300" b="0" i="0" u="none" strike="noStrike" cap="none" normalizeH="0" baseline="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Remaining</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Remaining</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1272809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cast </a:t>
            </a:r>
            <a:r>
              <a:rPr lang="da-DK" dirty="0" err="1" smtClean="0"/>
              <a:t>quality</a:t>
            </a:r>
            <a:endParaRPr lang="da-DK" dirty="0"/>
          </a:p>
        </p:txBody>
      </p:sp>
      <p:graphicFrame>
        <p:nvGraphicFramePr>
          <p:cNvPr id="4" name="Tabel 3"/>
          <p:cNvGraphicFramePr>
            <a:graphicFrameLocks noGrp="1"/>
          </p:cNvGraphicFramePr>
          <p:nvPr>
            <p:extLst>
              <p:ext uri="{D42A27DB-BD31-4B8C-83A1-F6EECF244321}">
                <p14:modId xmlns:p14="http://schemas.microsoft.com/office/powerpoint/2010/main" val="1210165269"/>
              </p:ext>
            </p:extLst>
          </p:nvPr>
        </p:nvGraphicFramePr>
        <p:xfrm>
          <a:off x="611560" y="1700808"/>
          <a:ext cx="6096000" cy="3891280"/>
        </p:xfrm>
        <a:graphic>
          <a:graphicData uri="http://schemas.openxmlformats.org/drawingml/2006/table">
            <a:tbl>
              <a:tblPr firstRow="1" bandRow="1"/>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2830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a-DK" dirty="0" err="1" smtClean="0"/>
                        <a:t>Mechanical</a:t>
                      </a:r>
                      <a:r>
                        <a:rPr lang="da-DK" dirty="0" smtClean="0"/>
                        <a:t> </a:t>
                      </a:r>
                    </a:p>
                    <a:p>
                      <a:pPr algn="ctr"/>
                      <a:r>
                        <a:rPr lang="da-DK" dirty="0" smtClean="0"/>
                        <a:t>properties</a:t>
                      </a:r>
                      <a:endParaRPr lang="da-DK"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a-DK" dirty="0" smtClean="0"/>
                        <a:t>Standard</a:t>
                      </a:r>
                    </a:p>
                    <a:p>
                      <a:pPr algn="ctr"/>
                      <a:r>
                        <a:rPr lang="da-DK" dirty="0" smtClean="0"/>
                        <a:t>GG 20</a:t>
                      </a:r>
                      <a:endParaRPr lang="da-DK"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a-DK" dirty="0" smtClean="0"/>
                        <a:t>High </a:t>
                      </a:r>
                      <a:r>
                        <a:rPr lang="da-DK" dirty="0" err="1" smtClean="0"/>
                        <a:t>Carbon</a:t>
                      </a:r>
                      <a:r>
                        <a:rPr lang="da-DK" dirty="0" smtClean="0"/>
                        <a:t> </a:t>
                      </a:r>
                    </a:p>
                    <a:p>
                      <a:pPr algn="ctr"/>
                      <a:r>
                        <a:rPr lang="da-DK" dirty="0" smtClean="0"/>
                        <a:t>GG 15</a:t>
                      </a:r>
                      <a:endParaRPr lang="da-DK"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xmlns=""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Hardness</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190 – 230 HB</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150 - 210HB</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Tensile strength</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Min. 200N/mm</a:t>
                      </a:r>
                      <a:r>
                        <a:rPr kumimoji="0" lang="en-GB" sz="1300" u="none" strike="noStrike" cap="none" normalizeH="0" baseline="30000" dirty="0" smtClean="0">
                          <a:ln>
                            <a:noFill/>
                          </a:ln>
                          <a:solidFill>
                            <a:schemeClr val="accent3"/>
                          </a:solidFill>
                          <a:effectLst/>
                          <a:latin typeface="Calibri Light" panose="020F0302020204030204" pitchFamily="34" charset="0"/>
                        </a:rPr>
                        <a:t>2</a:t>
                      </a:r>
                      <a:endParaRPr kumimoji="0" lang="da-DK" sz="1300" b="0" i="0" u="none" strike="noStrike" cap="none" normalizeH="0" baseline="3000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1300" u="none" strike="noStrike" cap="none" normalizeH="0" baseline="0" dirty="0" smtClean="0">
                          <a:ln>
                            <a:noFill/>
                          </a:ln>
                          <a:solidFill>
                            <a:schemeClr val="accent3"/>
                          </a:solidFill>
                          <a:effectLst/>
                          <a:latin typeface="Calibri Light" panose="020F0302020204030204" pitchFamily="34" charset="0"/>
                        </a:rPr>
                        <a:t>Min. 130N/mm</a:t>
                      </a:r>
                      <a:r>
                        <a:rPr kumimoji="0" lang="da-DK" sz="1300" u="none" strike="noStrike" cap="none" normalizeH="0" baseline="30000" dirty="0" smtClean="0">
                          <a:ln>
                            <a:noFill/>
                          </a:ln>
                          <a:solidFill>
                            <a:schemeClr val="accent3"/>
                          </a:solidFill>
                          <a:effectLst/>
                          <a:latin typeface="Calibri Light" panose="020F0302020204030204" pitchFamily="34" charset="0"/>
                        </a:rPr>
                        <a:t>2</a:t>
                      </a:r>
                      <a:endParaRPr kumimoji="0" lang="da-DK" sz="1300" b="0" i="0" u="none" strike="noStrike" cap="none" normalizeH="0" baseline="3000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3"/>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Microstructure</a:t>
                      </a:r>
                      <a:endParaRPr kumimoji="0" lang="da-DK" sz="1300" b="1"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4"/>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Matrix</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&gt; 85% pearlite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Max. 1% carbide</a:t>
                      </a:r>
                      <a:endParaRPr kumimoji="0" lang="en-GB"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&gt; 85% pearlite</a:t>
                      </a:r>
                      <a:endParaRPr kumimoji="0" lang="en-GB"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5"/>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Graphite</a:t>
                      </a:r>
                      <a:r>
                        <a:rPr kumimoji="0" lang="da-DK" sz="1300" u="none" strike="noStrike" cap="none" normalizeH="0" baseline="0" dirty="0" smtClean="0">
                          <a:ln>
                            <a:noFill/>
                          </a:ln>
                          <a:solidFill>
                            <a:schemeClr val="accent3"/>
                          </a:solidFill>
                          <a:effectLst/>
                          <a:latin typeface="Calibri Light" panose="020F0302020204030204" pitchFamily="34" charset="0"/>
                        </a:rPr>
                        <a:t> </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Form: I</a:t>
                      </a:r>
                      <a:endParaRPr kumimoji="0" lang="da-DK" sz="1300" u="none" strike="noStrike" cap="none" normalizeH="0" baseline="0" dirty="0" smtClean="0">
                        <a:ln>
                          <a:noFill/>
                        </a:ln>
                        <a:solidFill>
                          <a:schemeClr val="accent3"/>
                        </a:solidFill>
                        <a:effectLst/>
                        <a:latin typeface="Calibri Light" panose="020F03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Distribution: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Mainly A-type. </a:t>
                      </a:r>
                      <a:endParaRPr kumimoji="0" lang="da-DK" sz="1300" u="none" strike="noStrike" cap="none" normalizeH="0" baseline="0" dirty="0" smtClean="0">
                        <a:ln>
                          <a:noFill/>
                        </a:ln>
                        <a:solidFill>
                          <a:schemeClr val="accent3"/>
                        </a:solidFill>
                        <a:effectLst/>
                        <a:latin typeface="Calibri Light" panose="020F03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300" u="none" strike="noStrike" cap="none" normalizeH="0" baseline="0" dirty="0" smtClean="0">
                        <a:ln>
                          <a:noFill/>
                        </a:ln>
                        <a:solidFill>
                          <a:schemeClr val="accent3"/>
                        </a:solidFill>
                        <a:effectLst/>
                        <a:latin typeface="Calibri Light" panose="020F03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Length: 3-5</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Form: I</a:t>
                      </a:r>
                      <a:endParaRPr kumimoji="0" lang="da-DK" sz="1300" u="none" strike="noStrike" cap="none" normalizeH="0" baseline="0" dirty="0" smtClean="0">
                        <a:ln>
                          <a:noFill/>
                        </a:ln>
                        <a:solidFill>
                          <a:schemeClr val="accent3"/>
                        </a:solidFill>
                        <a:effectLst/>
                        <a:latin typeface="Calibri Light" panose="020F03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Distribution: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Mainly A-type. </a:t>
                      </a:r>
                      <a:endParaRPr kumimoji="0" lang="da-DK" sz="1300" u="none" strike="noStrike" cap="none" normalizeH="0" baseline="0" dirty="0" smtClean="0">
                        <a:ln>
                          <a:noFill/>
                        </a:ln>
                        <a:solidFill>
                          <a:schemeClr val="accent3"/>
                        </a:solidFill>
                        <a:effectLst/>
                        <a:latin typeface="Calibri Light" panose="020F03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300" u="none" strike="noStrike" cap="none" normalizeH="0" baseline="0" dirty="0" smtClean="0">
                        <a:ln>
                          <a:noFill/>
                        </a:ln>
                        <a:solidFill>
                          <a:schemeClr val="accent3"/>
                        </a:solidFill>
                        <a:effectLst/>
                        <a:latin typeface="Calibri Light" panose="020F03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u="none" strike="noStrike" cap="none" normalizeH="0" baseline="0" dirty="0" smtClean="0">
                          <a:ln>
                            <a:noFill/>
                          </a:ln>
                          <a:solidFill>
                            <a:schemeClr val="accent3"/>
                          </a:solidFill>
                          <a:effectLst/>
                          <a:latin typeface="Calibri Light" panose="020F0302020204030204" pitchFamily="34" charset="0"/>
                        </a:rPr>
                        <a:t>Length: 3-5</a:t>
                      </a:r>
                      <a:endParaRPr kumimoji="0" lang="da-DK" sz="1300" b="0" i="0" u="none" strike="noStrike" cap="none" normalizeH="0" baseline="0" dirty="0" smtClean="0">
                        <a:ln>
                          <a:noFill/>
                        </a:ln>
                        <a:solidFill>
                          <a:schemeClr val="accent3"/>
                        </a:solidFill>
                        <a:effectLst/>
                        <a:latin typeface="Calibri Light" panose="020F0302020204030204" pitchFamily="34" charset="0"/>
                        <a:cs typeface="Times New Roman"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954309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ak master test / </a:t>
            </a:r>
            <a:r>
              <a:rPr lang="da-DK" dirty="0" err="1" smtClean="0"/>
              <a:t>Dyno</a:t>
            </a:r>
            <a:endParaRPr lang="da-DK" dirty="0"/>
          </a:p>
        </p:txBody>
      </p:sp>
      <p:sp>
        <p:nvSpPr>
          <p:cNvPr id="4" name="Tekstboks 6"/>
          <p:cNvSpPr txBox="1"/>
          <p:nvPr/>
        </p:nvSpPr>
        <p:spPr>
          <a:xfrm>
            <a:off x="179512" y="1700808"/>
            <a:ext cx="4215466" cy="2031325"/>
          </a:xfrm>
          <a:prstGeom prst="rect">
            <a:avLst/>
          </a:prstGeom>
          <a:solidFill>
            <a:schemeClr val="bg1">
              <a:lumMod val="65000"/>
            </a:schemeClr>
          </a:solidFill>
          <a:scene3d>
            <a:camera prst="orthographicFront"/>
            <a:lightRig rig="threePt" dir="t"/>
          </a:scene3d>
          <a:sp3d>
            <a:bevelT/>
          </a:sp3d>
        </p:spPr>
        <p:txBody>
          <a:bodyPr wrap="square" rtlCol="0">
            <a:spAutoFit/>
          </a:bodyPr>
          <a:lstStyle/>
          <a:p>
            <a:r>
              <a:rPr lang="da-DK" b="1" dirty="0" err="1" smtClean="0">
                <a:solidFill>
                  <a:prstClr val="black"/>
                </a:solidFill>
                <a:latin typeface="Calibri Light" panose="020F0302020204030204" pitchFamily="34" charset="0"/>
              </a:rPr>
              <a:t>Benchmark</a:t>
            </a:r>
            <a:r>
              <a:rPr lang="da-DK" b="1" dirty="0" smtClean="0">
                <a:solidFill>
                  <a:prstClr val="black"/>
                </a:solidFill>
                <a:latin typeface="Calibri Light" panose="020F0302020204030204" pitchFamily="34" charset="0"/>
              </a:rPr>
              <a:t>:</a:t>
            </a:r>
          </a:p>
          <a:p>
            <a:endParaRPr lang="da-DK" b="1" dirty="0" smtClean="0">
              <a:solidFill>
                <a:prstClr val="black"/>
              </a:solidFill>
              <a:latin typeface="Calibri Light" panose="020F0302020204030204" pitchFamily="34" charset="0"/>
            </a:endParaRPr>
          </a:p>
          <a:p>
            <a:pPr marL="285750" indent="-285750">
              <a:buFont typeface="Arial" pitchFamily="34" charset="0"/>
              <a:buChar char="•"/>
            </a:pPr>
            <a:r>
              <a:rPr lang="da-DK" dirty="0" err="1" smtClean="0">
                <a:solidFill>
                  <a:prstClr val="black"/>
                </a:solidFill>
                <a:latin typeface="Calibri Light" panose="020F0302020204030204" pitchFamily="34" charset="0"/>
              </a:rPr>
              <a:t>Almost</a:t>
            </a:r>
            <a:r>
              <a:rPr lang="da-DK" dirty="0" smtClean="0">
                <a:solidFill>
                  <a:prstClr val="black"/>
                </a:solidFill>
                <a:latin typeface="Calibri Light" panose="020F0302020204030204" pitchFamily="34" charset="0"/>
              </a:rPr>
              <a:t> as </a:t>
            </a:r>
            <a:r>
              <a:rPr lang="da-DK" dirty="0" err="1" smtClean="0">
                <a:solidFill>
                  <a:prstClr val="black"/>
                </a:solidFill>
                <a:latin typeface="Calibri Light" panose="020F0302020204030204" pitchFamily="34" charset="0"/>
              </a:rPr>
              <a:t>good</a:t>
            </a:r>
            <a:r>
              <a:rPr lang="da-DK" dirty="0" smtClean="0">
                <a:solidFill>
                  <a:prstClr val="black"/>
                </a:solidFill>
                <a:latin typeface="Calibri Light" panose="020F0302020204030204" pitchFamily="34" charset="0"/>
              </a:rPr>
              <a:t> as OE</a:t>
            </a:r>
          </a:p>
          <a:p>
            <a:pPr marL="285750" indent="-285750">
              <a:buFont typeface="Arial" pitchFamily="34" charset="0"/>
              <a:buChar char="•"/>
            </a:pPr>
            <a:endParaRPr lang="da-DK" dirty="0" smtClean="0">
              <a:solidFill>
                <a:prstClr val="black"/>
              </a:solidFill>
              <a:latin typeface="Calibri Light" panose="020F0302020204030204" pitchFamily="34" charset="0"/>
            </a:endParaRPr>
          </a:p>
          <a:p>
            <a:pPr marL="285750" indent="-285750">
              <a:buFont typeface="Arial" pitchFamily="34" charset="0"/>
              <a:buChar char="•"/>
            </a:pPr>
            <a:r>
              <a:rPr lang="da-DK" dirty="0" smtClean="0">
                <a:solidFill>
                  <a:prstClr val="black"/>
                </a:solidFill>
                <a:latin typeface="Calibri Light" panose="020F0302020204030204" pitchFamily="34" charset="0"/>
              </a:rPr>
              <a:t>As </a:t>
            </a:r>
            <a:r>
              <a:rPr lang="da-DK" dirty="0" err="1" smtClean="0">
                <a:solidFill>
                  <a:prstClr val="black"/>
                </a:solidFill>
                <a:latin typeface="Calibri Light" panose="020F0302020204030204" pitchFamily="34" charset="0"/>
              </a:rPr>
              <a:t>good</a:t>
            </a:r>
            <a:r>
              <a:rPr lang="da-DK" dirty="0" smtClean="0">
                <a:solidFill>
                  <a:prstClr val="black"/>
                </a:solidFill>
                <a:latin typeface="Calibri Light" panose="020F0302020204030204" pitchFamily="34" charset="0"/>
              </a:rPr>
              <a:t> as </a:t>
            </a:r>
            <a:r>
              <a:rPr lang="da-DK" dirty="0" err="1" smtClean="0">
                <a:solidFill>
                  <a:prstClr val="black"/>
                </a:solidFill>
                <a:latin typeface="Calibri Light" panose="020F0302020204030204" pitchFamily="34" charset="0"/>
              </a:rPr>
              <a:t>Brembo</a:t>
            </a:r>
            <a:endParaRPr lang="da-DK" dirty="0" smtClean="0">
              <a:solidFill>
                <a:prstClr val="black"/>
              </a:solidFill>
              <a:latin typeface="Calibri Light" panose="020F0302020204030204" pitchFamily="34" charset="0"/>
            </a:endParaRPr>
          </a:p>
          <a:p>
            <a:pPr marL="285750" indent="-285750">
              <a:buFont typeface="Arial" pitchFamily="34" charset="0"/>
              <a:buChar char="•"/>
            </a:pPr>
            <a:endParaRPr lang="da-DK" dirty="0" smtClean="0">
              <a:solidFill>
                <a:prstClr val="black"/>
              </a:solidFill>
              <a:latin typeface="Calibri Light" panose="020F0302020204030204" pitchFamily="34" charset="0"/>
            </a:endParaRPr>
          </a:p>
          <a:p>
            <a:pPr marL="285750" indent="-285750">
              <a:buFont typeface="Arial" pitchFamily="34" charset="0"/>
              <a:buChar char="•"/>
            </a:pPr>
            <a:r>
              <a:rPr lang="da-DK" dirty="0" err="1" smtClean="0">
                <a:solidFill>
                  <a:prstClr val="black"/>
                </a:solidFill>
                <a:latin typeface="Calibri Light" panose="020F0302020204030204" pitchFamily="34" charset="0"/>
              </a:rPr>
              <a:t>Better</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than</a:t>
            </a:r>
            <a:r>
              <a:rPr lang="da-DK" dirty="0" smtClean="0">
                <a:solidFill>
                  <a:prstClr val="black"/>
                </a:solidFill>
                <a:latin typeface="Calibri Light" panose="020F0302020204030204" pitchFamily="34" charset="0"/>
              </a:rPr>
              <a:t> most </a:t>
            </a:r>
            <a:r>
              <a:rPr lang="da-DK" dirty="0" err="1" smtClean="0">
                <a:solidFill>
                  <a:prstClr val="black"/>
                </a:solidFill>
                <a:latin typeface="Calibri Light" panose="020F0302020204030204" pitchFamily="34" charset="0"/>
              </a:rPr>
              <a:t>other</a:t>
            </a:r>
            <a:r>
              <a:rPr lang="da-DK" dirty="0" smtClean="0">
                <a:solidFill>
                  <a:prstClr val="black"/>
                </a:solidFill>
                <a:latin typeface="Calibri Light" panose="020F0302020204030204" pitchFamily="34" charset="0"/>
              </a:rPr>
              <a:t> IAM discs</a:t>
            </a:r>
            <a:endParaRPr lang="da-DK" dirty="0">
              <a:solidFill>
                <a:prstClr val="black"/>
              </a:solidFill>
              <a:latin typeface="Calibri Light" panose="020F0302020204030204"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700808"/>
            <a:ext cx="4151618" cy="2880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933056"/>
            <a:ext cx="4750769"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07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2361661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2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Billed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0024" y="1798693"/>
            <a:ext cx="5568280" cy="3601981"/>
          </a:xfrm>
          <a:prstGeom prst="rect">
            <a:avLst/>
          </a:prstGeom>
        </p:spPr>
      </p:pic>
      <p:sp>
        <p:nvSpPr>
          <p:cNvPr id="2" name="Titel 1"/>
          <p:cNvSpPr>
            <a:spLocks noGrp="1"/>
          </p:cNvSpPr>
          <p:nvPr>
            <p:ph type="title"/>
          </p:nvPr>
        </p:nvSpPr>
        <p:spPr/>
        <p:txBody>
          <a:bodyPr/>
          <a:lstStyle/>
          <a:p>
            <a:r>
              <a:rPr lang="da-DK" dirty="0" err="1" smtClean="0"/>
              <a:t>Coated</a:t>
            </a:r>
            <a:r>
              <a:rPr lang="da-DK" dirty="0" smtClean="0"/>
              <a:t> </a:t>
            </a:r>
            <a:r>
              <a:rPr lang="da-DK" dirty="0" err="1" smtClean="0"/>
              <a:t>brake</a:t>
            </a:r>
            <a:r>
              <a:rPr lang="da-DK" dirty="0" smtClean="0"/>
              <a:t> discs</a:t>
            </a:r>
            <a:endParaRPr lang="da-DK" dirty="0"/>
          </a:p>
        </p:txBody>
      </p:sp>
      <p:sp>
        <p:nvSpPr>
          <p:cNvPr id="5" name="Billedforklaring med venstrepil 4"/>
          <p:cNvSpPr/>
          <p:nvPr/>
        </p:nvSpPr>
        <p:spPr>
          <a:xfrm rot="20602368">
            <a:off x="6544007" y="1214923"/>
            <a:ext cx="1944216" cy="2103054"/>
          </a:xfrm>
          <a:prstGeom prst="leftArrowCallou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t="100000" r="100000"/>
            </a:path>
            <a:tileRect l="-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smtClean="0">
                <a:solidFill>
                  <a:prstClr val="black"/>
                </a:solidFill>
              </a:rPr>
              <a:t>Water </a:t>
            </a:r>
            <a:r>
              <a:rPr lang="da-DK" sz="1600" dirty="0" err="1" smtClean="0">
                <a:solidFill>
                  <a:prstClr val="black"/>
                </a:solidFill>
              </a:rPr>
              <a:t>based</a:t>
            </a:r>
            <a:r>
              <a:rPr lang="da-DK" sz="1600" dirty="0" smtClean="0">
                <a:solidFill>
                  <a:prstClr val="black"/>
                </a:solidFill>
              </a:rPr>
              <a:t> </a:t>
            </a:r>
            <a:r>
              <a:rPr lang="da-DK" sz="1600" dirty="0" err="1" smtClean="0">
                <a:solidFill>
                  <a:prstClr val="black"/>
                </a:solidFill>
              </a:rPr>
              <a:t>chromium-free</a:t>
            </a:r>
            <a:r>
              <a:rPr lang="da-DK" sz="1600" dirty="0" smtClean="0">
                <a:solidFill>
                  <a:prstClr val="black"/>
                </a:solidFill>
              </a:rPr>
              <a:t> </a:t>
            </a:r>
            <a:r>
              <a:rPr lang="da-DK" sz="1600" dirty="0" err="1" smtClean="0">
                <a:solidFill>
                  <a:prstClr val="black"/>
                </a:solidFill>
              </a:rPr>
              <a:t>aluminum</a:t>
            </a:r>
            <a:r>
              <a:rPr lang="da-DK" sz="1600" dirty="0" smtClean="0">
                <a:solidFill>
                  <a:prstClr val="black"/>
                </a:solidFill>
              </a:rPr>
              <a:t> </a:t>
            </a:r>
            <a:r>
              <a:rPr lang="da-DK" sz="1600" dirty="0" err="1" smtClean="0">
                <a:solidFill>
                  <a:prstClr val="black"/>
                </a:solidFill>
              </a:rPr>
              <a:t>zinc</a:t>
            </a:r>
            <a:r>
              <a:rPr lang="da-DK" sz="1600" dirty="0" smtClean="0">
                <a:solidFill>
                  <a:prstClr val="black"/>
                </a:solidFill>
              </a:rPr>
              <a:t> </a:t>
            </a:r>
            <a:r>
              <a:rPr lang="da-DK" sz="1600" dirty="0" err="1" smtClean="0">
                <a:solidFill>
                  <a:prstClr val="black"/>
                </a:solidFill>
              </a:rPr>
              <a:t>paint</a:t>
            </a:r>
            <a:r>
              <a:rPr lang="da-DK" sz="1600" dirty="0" smtClean="0">
                <a:solidFill>
                  <a:prstClr val="black"/>
                </a:solidFill>
              </a:rPr>
              <a:t> </a:t>
            </a:r>
            <a:endParaRPr lang="da-DK" sz="1600" dirty="0">
              <a:solidFill>
                <a:prstClr val="black"/>
              </a:solidFill>
            </a:endParaRPr>
          </a:p>
        </p:txBody>
      </p:sp>
      <p:sp>
        <p:nvSpPr>
          <p:cNvPr id="6" name="Billedforklaring med venstrepil 5"/>
          <p:cNvSpPr/>
          <p:nvPr/>
        </p:nvSpPr>
        <p:spPr>
          <a:xfrm rot="997980">
            <a:off x="6271750" y="3951290"/>
            <a:ext cx="1944216" cy="2103054"/>
          </a:xfrm>
          <a:prstGeom prst="leftArrowCallou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t="100000" r="100000"/>
            </a:path>
            <a:tileRect l="-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smtClean="0">
                <a:solidFill>
                  <a:prstClr val="black"/>
                </a:solidFill>
              </a:rPr>
              <a:t>No </a:t>
            </a:r>
            <a:r>
              <a:rPr lang="da-DK" sz="1600" dirty="0" err="1" smtClean="0">
                <a:solidFill>
                  <a:prstClr val="black"/>
                </a:solidFill>
              </a:rPr>
              <a:t>organic</a:t>
            </a:r>
            <a:r>
              <a:rPr lang="da-DK" sz="1600" dirty="0" smtClean="0">
                <a:solidFill>
                  <a:prstClr val="black"/>
                </a:solidFill>
              </a:rPr>
              <a:t> solvents (</a:t>
            </a:r>
            <a:r>
              <a:rPr lang="da-DK" sz="1600" dirty="0" err="1" smtClean="0">
                <a:solidFill>
                  <a:prstClr val="black"/>
                </a:solidFill>
              </a:rPr>
              <a:t>chlorine</a:t>
            </a:r>
            <a:r>
              <a:rPr lang="da-DK" sz="1600" dirty="0" smtClean="0">
                <a:solidFill>
                  <a:prstClr val="black"/>
                </a:solidFill>
              </a:rPr>
              <a:t>, </a:t>
            </a:r>
            <a:r>
              <a:rPr lang="da-DK" sz="1600" dirty="0" err="1" smtClean="0">
                <a:solidFill>
                  <a:prstClr val="black"/>
                </a:solidFill>
              </a:rPr>
              <a:t>benzene</a:t>
            </a:r>
            <a:r>
              <a:rPr lang="da-DK" sz="1600" dirty="0" smtClean="0">
                <a:solidFill>
                  <a:prstClr val="black"/>
                </a:solidFill>
              </a:rPr>
              <a:t>, halogen)</a:t>
            </a:r>
            <a:endParaRPr lang="da-DK" sz="1600" dirty="0">
              <a:solidFill>
                <a:prstClr val="black"/>
              </a:solidFill>
            </a:endParaRPr>
          </a:p>
        </p:txBody>
      </p:sp>
      <p:sp>
        <p:nvSpPr>
          <p:cNvPr id="7" name="Billedforklaring med højrepil 6"/>
          <p:cNvSpPr/>
          <p:nvPr/>
        </p:nvSpPr>
        <p:spPr>
          <a:xfrm rot="482861">
            <a:off x="677145" y="1776939"/>
            <a:ext cx="1944000" cy="2102400"/>
          </a:xfrm>
          <a:prstGeom prst="rightArrowCallou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t="100000" r="100000"/>
            </a:path>
            <a:tileRect l="-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smtClean="0">
                <a:solidFill>
                  <a:prstClr val="black"/>
                </a:solidFill>
              </a:rPr>
              <a:t>No </a:t>
            </a:r>
            <a:r>
              <a:rPr lang="da-DK" sz="1600" dirty="0" err="1" smtClean="0">
                <a:solidFill>
                  <a:prstClr val="black"/>
                </a:solidFill>
              </a:rPr>
              <a:t>health</a:t>
            </a:r>
            <a:r>
              <a:rPr lang="da-DK" sz="1600" dirty="0" smtClean="0">
                <a:solidFill>
                  <a:prstClr val="black"/>
                </a:solidFill>
              </a:rPr>
              <a:t>, </a:t>
            </a:r>
            <a:r>
              <a:rPr lang="da-DK" sz="1600" dirty="0" err="1" smtClean="0">
                <a:solidFill>
                  <a:prstClr val="black"/>
                </a:solidFill>
              </a:rPr>
              <a:t>safety</a:t>
            </a:r>
            <a:r>
              <a:rPr lang="da-DK" sz="1600" dirty="0" smtClean="0">
                <a:solidFill>
                  <a:prstClr val="black"/>
                </a:solidFill>
              </a:rPr>
              <a:t> or </a:t>
            </a:r>
            <a:r>
              <a:rPr lang="da-DK" sz="1600" dirty="0" err="1" smtClean="0">
                <a:solidFill>
                  <a:prstClr val="black"/>
                </a:solidFill>
              </a:rPr>
              <a:t>flame</a:t>
            </a:r>
            <a:r>
              <a:rPr lang="da-DK" sz="1600" dirty="0" smtClean="0">
                <a:solidFill>
                  <a:prstClr val="black"/>
                </a:solidFill>
              </a:rPr>
              <a:t> </a:t>
            </a:r>
            <a:r>
              <a:rPr lang="da-DK" sz="1600" dirty="0" err="1" smtClean="0">
                <a:solidFill>
                  <a:prstClr val="black"/>
                </a:solidFill>
              </a:rPr>
              <a:t>hazard</a:t>
            </a:r>
            <a:endParaRPr lang="da-DK" sz="1600" dirty="0" smtClean="0">
              <a:solidFill>
                <a:prstClr val="black"/>
              </a:solidFill>
            </a:endParaRPr>
          </a:p>
          <a:p>
            <a:endParaRPr lang="da-DK" sz="1600" dirty="0" smtClean="0">
              <a:solidFill>
                <a:prstClr val="black"/>
              </a:solidFill>
            </a:endParaRPr>
          </a:p>
          <a:p>
            <a:r>
              <a:rPr lang="da-DK" sz="1600" dirty="0" err="1" smtClean="0">
                <a:solidFill>
                  <a:prstClr val="black"/>
                </a:solidFill>
              </a:rPr>
              <a:t>Meets</a:t>
            </a:r>
            <a:r>
              <a:rPr lang="da-DK" sz="1600" dirty="0" smtClean="0">
                <a:solidFill>
                  <a:prstClr val="black"/>
                </a:solidFill>
              </a:rPr>
              <a:t> REACH and </a:t>
            </a:r>
            <a:r>
              <a:rPr lang="da-DK" sz="1600" dirty="0" err="1" smtClean="0">
                <a:solidFill>
                  <a:prstClr val="black"/>
                </a:solidFill>
              </a:rPr>
              <a:t>other</a:t>
            </a:r>
            <a:r>
              <a:rPr lang="da-DK" sz="1600" dirty="0" smtClean="0">
                <a:solidFill>
                  <a:prstClr val="black"/>
                </a:solidFill>
              </a:rPr>
              <a:t> EU </a:t>
            </a:r>
            <a:r>
              <a:rPr lang="da-DK" sz="1600" dirty="0" err="1" smtClean="0">
                <a:solidFill>
                  <a:prstClr val="black"/>
                </a:solidFill>
              </a:rPr>
              <a:t>legislation</a:t>
            </a:r>
            <a:endParaRPr lang="da-DK" sz="1600" dirty="0" smtClean="0">
              <a:solidFill>
                <a:prstClr val="black"/>
              </a:solidFill>
            </a:endParaRPr>
          </a:p>
          <a:p>
            <a:endParaRPr lang="da-DK" sz="1600" dirty="0">
              <a:solidFill>
                <a:prstClr val="black"/>
              </a:solidFill>
            </a:endParaRPr>
          </a:p>
        </p:txBody>
      </p:sp>
      <p:sp>
        <p:nvSpPr>
          <p:cNvPr id="8" name="Billedforklaring med højrepil 7"/>
          <p:cNvSpPr/>
          <p:nvPr/>
        </p:nvSpPr>
        <p:spPr>
          <a:xfrm rot="19777553">
            <a:off x="789721" y="4208249"/>
            <a:ext cx="1944000" cy="2102400"/>
          </a:xfrm>
          <a:prstGeom prst="rightArrowCallou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t="100000" r="100000"/>
            </a:path>
            <a:tileRect l="-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smtClean="0">
                <a:solidFill>
                  <a:prstClr val="black"/>
                </a:solidFill>
              </a:rPr>
              <a:t>Spray </a:t>
            </a:r>
            <a:r>
              <a:rPr lang="da-DK" sz="1600" dirty="0" err="1" smtClean="0">
                <a:solidFill>
                  <a:prstClr val="black"/>
                </a:solidFill>
              </a:rPr>
              <a:t>coated</a:t>
            </a:r>
            <a:endParaRPr lang="da-DK" sz="1600" dirty="0" smtClean="0">
              <a:solidFill>
                <a:prstClr val="black"/>
              </a:solidFill>
            </a:endParaRPr>
          </a:p>
          <a:p>
            <a:r>
              <a:rPr lang="da-DK" sz="1600" dirty="0" err="1" smtClean="0">
                <a:solidFill>
                  <a:prstClr val="black"/>
                </a:solidFill>
              </a:rPr>
              <a:t>Thickness</a:t>
            </a:r>
            <a:r>
              <a:rPr lang="da-DK" sz="1600" dirty="0" smtClean="0">
                <a:solidFill>
                  <a:prstClr val="black"/>
                </a:solidFill>
              </a:rPr>
              <a:t> &lt; 20µ</a:t>
            </a:r>
          </a:p>
          <a:p>
            <a:endParaRPr lang="da-DK" sz="1600" dirty="0">
              <a:solidFill>
                <a:prstClr val="black"/>
              </a:solidFill>
            </a:endParaRPr>
          </a:p>
        </p:txBody>
      </p:sp>
      <p:sp>
        <p:nvSpPr>
          <p:cNvPr id="9" name="Tekstboks 11"/>
          <p:cNvSpPr txBox="1"/>
          <p:nvPr/>
        </p:nvSpPr>
        <p:spPr>
          <a:xfrm>
            <a:off x="3204426" y="5613047"/>
            <a:ext cx="2951750" cy="1200329"/>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p:spPr>
        <p:txBody>
          <a:bodyPr wrap="square" rtlCol="0">
            <a:spAutoFit/>
          </a:bodyPr>
          <a:lstStyle/>
          <a:p>
            <a:r>
              <a:rPr lang="da-DK" b="1" dirty="0" err="1" smtClean="0">
                <a:solidFill>
                  <a:prstClr val="black"/>
                </a:solidFill>
              </a:rPr>
              <a:t>Coated</a:t>
            </a:r>
            <a:r>
              <a:rPr lang="da-DK" b="1" dirty="0" smtClean="0">
                <a:solidFill>
                  <a:prstClr val="black"/>
                </a:solidFill>
              </a:rPr>
              <a:t> </a:t>
            </a:r>
            <a:r>
              <a:rPr lang="da-DK" b="1" dirty="0" err="1" smtClean="0">
                <a:solidFill>
                  <a:prstClr val="black"/>
                </a:solidFill>
              </a:rPr>
              <a:t>brake</a:t>
            </a:r>
            <a:r>
              <a:rPr lang="da-DK" b="1" dirty="0" smtClean="0">
                <a:solidFill>
                  <a:prstClr val="black"/>
                </a:solidFill>
              </a:rPr>
              <a:t> discs: </a:t>
            </a:r>
          </a:p>
          <a:p>
            <a:pPr marL="285750" indent="-285750">
              <a:buFont typeface="Arial" pitchFamily="34" charset="0"/>
              <a:buChar char="•"/>
            </a:pPr>
            <a:r>
              <a:rPr lang="da-DK" dirty="0" smtClean="0">
                <a:solidFill>
                  <a:prstClr val="black"/>
                </a:solidFill>
              </a:rPr>
              <a:t>Visual </a:t>
            </a:r>
            <a:r>
              <a:rPr lang="da-DK" dirty="0" err="1" smtClean="0">
                <a:solidFill>
                  <a:prstClr val="black"/>
                </a:solidFill>
              </a:rPr>
              <a:t>advantages</a:t>
            </a:r>
            <a:endParaRPr lang="da-DK" dirty="0" smtClean="0">
              <a:solidFill>
                <a:prstClr val="black"/>
              </a:solidFill>
            </a:endParaRPr>
          </a:p>
          <a:p>
            <a:pPr marL="285750" indent="-285750">
              <a:buFont typeface="Arial" pitchFamily="34" charset="0"/>
              <a:buChar char="•"/>
            </a:pPr>
            <a:r>
              <a:rPr lang="da-DK" dirty="0" smtClean="0">
                <a:solidFill>
                  <a:prstClr val="black"/>
                </a:solidFill>
              </a:rPr>
              <a:t>Faster </a:t>
            </a:r>
            <a:r>
              <a:rPr lang="da-DK" dirty="0" err="1" smtClean="0">
                <a:solidFill>
                  <a:prstClr val="black"/>
                </a:solidFill>
              </a:rPr>
              <a:t>fitting</a:t>
            </a:r>
            <a:endParaRPr lang="da-DK" dirty="0" smtClean="0">
              <a:solidFill>
                <a:prstClr val="black"/>
              </a:solidFill>
            </a:endParaRPr>
          </a:p>
          <a:p>
            <a:pPr marL="285750" indent="-285750">
              <a:buFont typeface="Arial" pitchFamily="34" charset="0"/>
              <a:buChar char="•"/>
            </a:pPr>
            <a:r>
              <a:rPr lang="da-DK" dirty="0" smtClean="0">
                <a:solidFill>
                  <a:prstClr val="black"/>
                </a:solidFill>
              </a:rPr>
              <a:t>”Green”: No </a:t>
            </a:r>
            <a:r>
              <a:rPr lang="da-DK" dirty="0" err="1" smtClean="0">
                <a:solidFill>
                  <a:prstClr val="black"/>
                </a:solidFill>
              </a:rPr>
              <a:t>degreasing</a:t>
            </a:r>
            <a:endParaRPr lang="da-DK" dirty="0">
              <a:solidFill>
                <a:prstClr val="black"/>
              </a:solidFill>
            </a:endParaRPr>
          </a:p>
        </p:txBody>
      </p:sp>
    </p:spTree>
    <p:extLst>
      <p:ext uri="{BB962C8B-B14F-4D97-AF65-F5344CB8AC3E}">
        <p14:creationId xmlns:p14="http://schemas.microsoft.com/office/powerpoint/2010/main" val="495783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coating</a:t>
            </a:r>
            <a:endParaRPr lang="da-DK" dirty="0"/>
          </a:p>
        </p:txBody>
      </p:sp>
      <p:sp>
        <p:nvSpPr>
          <p:cNvPr id="4" name="Tekstboks 3"/>
          <p:cNvSpPr txBox="1"/>
          <p:nvPr/>
        </p:nvSpPr>
        <p:spPr>
          <a:xfrm>
            <a:off x="611560" y="1556792"/>
            <a:ext cx="8352928" cy="923330"/>
          </a:xfrm>
          <a:prstGeom prst="rect">
            <a:avLst/>
          </a:prstGeom>
          <a:noFill/>
        </p:spPr>
        <p:txBody>
          <a:bodyPr wrap="square" rtlCol="0">
            <a:spAutoFit/>
          </a:bodyPr>
          <a:lstStyle/>
          <a:p>
            <a:r>
              <a:rPr lang="da-DK" dirty="0" smtClean="0">
                <a:solidFill>
                  <a:prstClr val="black"/>
                </a:solidFill>
                <a:latin typeface="Calibri Light" panose="020F0302020204030204" pitchFamily="34" charset="0"/>
              </a:rPr>
              <a:t>Salt spray </a:t>
            </a:r>
            <a:r>
              <a:rPr lang="da-DK" dirty="0" err="1" smtClean="0">
                <a:solidFill>
                  <a:prstClr val="black"/>
                </a:solidFill>
                <a:latin typeface="Calibri Light" panose="020F0302020204030204" pitchFamily="34" charset="0"/>
              </a:rPr>
              <a:t>tested</a:t>
            </a:r>
            <a:endParaRPr lang="da-DK" dirty="0" smtClean="0">
              <a:solidFill>
                <a:prstClr val="black"/>
              </a:solidFill>
              <a:latin typeface="Calibri Light" panose="020F0302020204030204" pitchFamily="34" charset="0"/>
            </a:endParaRPr>
          </a:p>
          <a:p>
            <a:pPr marL="285750" indent="-285750">
              <a:buFont typeface="Arial" pitchFamily="34" charset="0"/>
              <a:buChar char="•"/>
            </a:pPr>
            <a:endParaRPr lang="da-DK" dirty="0">
              <a:solidFill>
                <a:prstClr val="black"/>
              </a:solidFill>
              <a:latin typeface="Calibri Light" panose="020F0302020204030204" pitchFamily="34" charset="0"/>
            </a:endParaRPr>
          </a:p>
          <a:p>
            <a:r>
              <a:rPr lang="da-DK" dirty="0" err="1" smtClean="0">
                <a:solidFill>
                  <a:prstClr val="black"/>
                </a:solidFill>
                <a:latin typeface="Calibri Light" panose="020F0302020204030204" pitchFamily="34" charset="0"/>
              </a:rPr>
              <a:t>After</a:t>
            </a:r>
            <a:r>
              <a:rPr lang="da-DK" dirty="0" smtClean="0">
                <a:solidFill>
                  <a:prstClr val="black"/>
                </a:solidFill>
                <a:latin typeface="Calibri Light" panose="020F0302020204030204" pitchFamily="34" charset="0"/>
              </a:rPr>
              <a:t> 144 </a:t>
            </a:r>
            <a:r>
              <a:rPr lang="da-DK" dirty="0" err="1" smtClean="0">
                <a:solidFill>
                  <a:prstClr val="black"/>
                </a:solidFill>
                <a:latin typeface="Calibri Light" panose="020F0302020204030204" pitchFamily="34" charset="0"/>
              </a:rPr>
              <a:t>hours</a:t>
            </a:r>
            <a:r>
              <a:rPr lang="da-DK" dirty="0" smtClean="0">
                <a:solidFill>
                  <a:prstClr val="black"/>
                </a:solidFill>
                <a:latin typeface="Calibri Light" panose="020F0302020204030204" pitchFamily="34" charset="0"/>
              </a:rPr>
              <a:t>: No </a:t>
            </a:r>
            <a:r>
              <a:rPr lang="da-DK" dirty="0" err="1" smtClean="0">
                <a:solidFill>
                  <a:prstClr val="black"/>
                </a:solidFill>
                <a:latin typeface="Calibri Light" panose="020F0302020204030204" pitchFamily="34" charset="0"/>
              </a:rPr>
              <a:t>signs</a:t>
            </a:r>
            <a:r>
              <a:rPr lang="da-DK" dirty="0" smtClean="0">
                <a:solidFill>
                  <a:prstClr val="black"/>
                </a:solidFill>
                <a:latin typeface="Calibri Light" panose="020F0302020204030204" pitchFamily="34" charset="0"/>
              </a:rPr>
              <a:t> of </a:t>
            </a:r>
            <a:r>
              <a:rPr lang="da-DK" dirty="0" err="1" smtClean="0">
                <a:solidFill>
                  <a:prstClr val="black"/>
                </a:solidFill>
                <a:latin typeface="Calibri Light" panose="020F0302020204030204" pitchFamily="34" charset="0"/>
              </a:rPr>
              <a:t>surface</a:t>
            </a:r>
            <a:r>
              <a:rPr lang="da-DK" dirty="0" smtClean="0">
                <a:solidFill>
                  <a:prstClr val="black"/>
                </a:solidFill>
                <a:latin typeface="Calibri Light" panose="020F0302020204030204" pitchFamily="34" charset="0"/>
              </a:rPr>
              <a:t> rust</a:t>
            </a:r>
            <a:endParaRPr lang="da-DK" dirty="0">
              <a:solidFill>
                <a:prstClr val="black"/>
              </a:solidFill>
              <a:latin typeface="Calibri Light" panose="020F030202020403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08920"/>
            <a:ext cx="5932165" cy="404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901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box</a:t>
            </a:r>
            <a:r>
              <a:rPr lang="da-DK" dirty="0" smtClean="0"/>
              <a:t> </a:t>
            </a:r>
            <a:r>
              <a:rPr lang="da-DK" dirty="0" err="1" smtClean="0"/>
              <a:t>concepts</a:t>
            </a:r>
            <a:endParaRPr lang="da-DK" dirty="0"/>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1605136"/>
            <a:ext cx="4788024" cy="3192016"/>
          </a:xfrm>
          <a:prstGeom prst="rect">
            <a:avLst/>
          </a:prstGeom>
          <a:ln>
            <a:noFill/>
          </a:ln>
          <a:effectLst>
            <a:outerShdw blurRad="292100" dist="139700" dir="2700000" algn="tl" rotWithShape="0">
              <a:srgbClr val="333333">
                <a:alpha val="65000"/>
              </a:srgbClr>
            </a:outerShdw>
          </a:effectLst>
        </p:spPr>
      </p:pic>
      <p:sp>
        <p:nvSpPr>
          <p:cNvPr id="5" name="Tekstboks 9"/>
          <p:cNvSpPr txBox="1">
            <a:spLocks noChangeArrowheads="1"/>
          </p:cNvSpPr>
          <p:nvPr/>
        </p:nvSpPr>
        <p:spPr bwMode="auto">
          <a:xfrm>
            <a:off x="539552" y="1895228"/>
            <a:ext cx="3456384" cy="4154984"/>
          </a:xfrm>
          <a:prstGeom prst="rect">
            <a:avLst/>
          </a:prstGeom>
          <a:noFill/>
          <a:ln w="9525">
            <a:noFill/>
            <a:miter lim="800000"/>
            <a:headEnd/>
            <a:tailEnd/>
          </a:ln>
        </p:spPr>
        <p:txBody>
          <a:bodyPr wrap="square">
            <a:spAutoFit/>
          </a:bodyPr>
          <a:lstStyle/>
          <a:p>
            <a:pPr>
              <a:lnSpc>
                <a:spcPct val="150000"/>
              </a:lnSpc>
              <a:tabLst>
                <a:tab pos="357188" algn="l"/>
              </a:tabLst>
            </a:pPr>
            <a:r>
              <a:rPr lang="da-DK" sz="1600" dirty="0" err="1" smtClean="0">
                <a:solidFill>
                  <a:prstClr val="black"/>
                </a:solidFill>
                <a:latin typeface="Calibri Light" panose="020F0302020204030204" pitchFamily="34" charset="0"/>
                <a:cs typeface="Times New Roman" pitchFamily="18" charset="0"/>
              </a:rPr>
              <a:t>Strong</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taped</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boxes</a:t>
            </a:r>
            <a:endParaRPr lang="da-DK" sz="1600" dirty="0" smtClean="0">
              <a:solidFill>
                <a:prstClr val="black"/>
              </a:solidFill>
              <a:latin typeface="Calibri Light" panose="020F0302020204030204" pitchFamily="34" charset="0"/>
              <a:cs typeface="Times New Roman" pitchFamily="18" charset="0"/>
            </a:endParaRPr>
          </a:p>
          <a:p>
            <a:pPr>
              <a:lnSpc>
                <a:spcPct val="150000"/>
              </a:lnSpc>
              <a:tabLst>
                <a:tab pos="357188" algn="l"/>
              </a:tabLst>
            </a:pPr>
            <a:r>
              <a:rPr lang="da-DK" sz="1600" dirty="0" smtClean="0">
                <a:solidFill>
                  <a:prstClr val="black"/>
                </a:solidFill>
                <a:latin typeface="Calibri Light" panose="020F0302020204030204" pitchFamily="34" charset="0"/>
                <a:cs typeface="Times New Roman" pitchFamily="18" charset="0"/>
              </a:rPr>
              <a:t>Up to 25 </a:t>
            </a:r>
            <a:r>
              <a:rPr lang="da-DK" sz="1600" dirty="0" err="1" smtClean="0">
                <a:solidFill>
                  <a:prstClr val="black"/>
                </a:solidFill>
                <a:latin typeface="Calibri Light" panose="020F0302020204030204" pitchFamily="34" charset="0"/>
                <a:cs typeface="Times New Roman" pitchFamily="18" charset="0"/>
              </a:rPr>
              <a:t>sizes</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according</a:t>
            </a:r>
            <a:r>
              <a:rPr lang="da-DK" sz="1600" dirty="0" smtClean="0">
                <a:solidFill>
                  <a:prstClr val="black"/>
                </a:solidFill>
                <a:latin typeface="Calibri Light" panose="020F0302020204030204" pitchFamily="34" charset="0"/>
                <a:cs typeface="Times New Roman" pitchFamily="18" charset="0"/>
              </a:rPr>
              <a:t> to </a:t>
            </a:r>
            <a:r>
              <a:rPr lang="da-DK" sz="1600" dirty="0" err="1" smtClean="0">
                <a:solidFill>
                  <a:prstClr val="black"/>
                </a:solidFill>
                <a:latin typeface="Calibri Light" panose="020F0302020204030204" pitchFamily="34" charset="0"/>
                <a:cs typeface="Times New Roman" pitchFamily="18" charset="0"/>
              </a:rPr>
              <a:t>purchase</a:t>
            </a:r>
            <a:r>
              <a:rPr lang="da-DK" sz="1600" dirty="0" smtClean="0">
                <a:solidFill>
                  <a:prstClr val="black"/>
                </a:solidFill>
                <a:latin typeface="Calibri Light" panose="020F0302020204030204" pitchFamily="34" charset="0"/>
                <a:cs typeface="Times New Roman" pitchFamily="18" charset="0"/>
              </a:rPr>
              <a:t> </a:t>
            </a:r>
          </a:p>
          <a:p>
            <a:pPr>
              <a:lnSpc>
                <a:spcPct val="150000"/>
              </a:lnSpc>
              <a:tabLst>
                <a:tab pos="357188" algn="l"/>
              </a:tabLst>
            </a:pPr>
            <a:r>
              <a:rPr lang="da-DK" sz="1600" dirty="0" err="1" smtClean="0">
                <a:solidFill>
                  <a:prstClr val="black"/>
                </a:solidFill>
                <a:latin typeface="Calibri Light" panose="020F0302020204030204" pitchFamily="34" charset="0"/>
                <a:cs typeface="Times New Roman" pitchFamily="18" charset="0"/>
              </a:rPr>
              <a:t>Minimized</a:t>
            </a:r>
            <a:r>
              <a:rPr lang="da-DK" sz="1600" dirty="0" smtClean="0">
                <a:solidFill>
                  <a:prstClr val="black"/>
                </a:solidFill>
                <a:latin typeface="Calibri Light" panose="020F0302020204030204" pitchFamily="34" charset="0"/>
                <a:cs typeface="Times New Roman" pitchFamily="18" charset="0"/>
              </a:rPr>
              <a:t> air – </a:t>
            </a:r>
            <a:r>
              <a:rPr lang="da-DK" sz="1600" dirty="0" err="1" smtClean="0">
                <a:solidFill>
                  <a:prstClr val="black"/>
                </a:solidFill>
                <a:latin typeface="Calibri Light" panose="020F0302020204030204" pitchFamily="34" charset="0"/>
                <a:cs typeface="Times New Roman" pitchFamily="18" charset="0"/>
              </a:rPr>
              <a:t>optimized</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strength</a:t>
            </a:r>
            <a:endParaRPr lang="da-DK" sz="1600" dirty="0" smtClean="0">
              <a:solidFill>
                <a:prstClr val="black"/>
              </a:solidFill>
              <a:latin typeface="Calibri Light" panose="020F0302020204030204" pitchFamily="34" charset="0"/>
              <a:cs typeface="Times New Roman" pitchFamily="18" charset="0"/>
            </a:endParaRPr>
          </a:p>
          <a:p>
            <a:pPr>
              <a:lnSpc>
                <a:spcPct val="150000"/>
              </a:lnSpc>
              <a:tabLst>
                <a:tab pos="357188" algn="l"/>
              </a:tabLst>
            </a:pPr>
            <a:r>
              <a:rPr lang="da-DK" sz="1600" dirty="0" err="1" smtClean="0">
                <a:solidFill>
                  <a:prstClr val="black"/>
                </a:solidFill>
                <a:latin typeface="Calibri Light" panose="020F0302020204030204" pitchFamily="34" charset="0"/>
                <a:cs typeface="Times New Roman" pitchFamily="18" charset="0"/>
              </a:rPr>
              <a:t>Packed</a:t>
            </a:r>
            <a:r>
              <a:rPr lang="da-DK" sz="1600" dirty="0" smtClean="0">
                <a:solidFill>
                  <a:prstClr val="black"/>
                </a:solidFill>
                <a:latin typeface="Calibri Light" panose="020F0302020204030204" pitchFamily="34" charset="0"/>
                <a:cs typeface="Times New Roman" pitchFamily="18" charset="0"/>
              </a:rPr>
              <a:t> as sets or </a:t>
            </a:r>
            <a:r>
              <a:rPr lang="da-DK" sz="1600" dirty="0" err="1" smtClean="0">
                <a:solidFill>
                  <a:prstClr val="black"/>
                </a:solidFill>
                <a:latin typeface="Calibri Light" panose="020F0302020204030204" pitchFamily="34" charset="0"/>
                <a:cs typeface="Times New Roman" pitchFamily="18" charset="0"/>
              </a:rPr>
              <a:t>pcs</a:t>
            </a:r>
            <a:endParaRPr lang="da-DK" sz="1600" dirty="0" smtClean="0">
              <a:solidFill>
                <a:prstClr val="black"/>
              </a:solidFill>
              <a:latin typeface="Calibri Light" panose="020F0302020204030204" pitchFamily="34" charset="0"/>
              <a:cs typeface="Times New Roman" pitchFamily="18" charset="0"/>
            </a:endParaRPr>
          </a:p>
          <a:p>
            <a:pPr>
              <a:lnSpc>
                <a:spcPct val="150000"/>
              </a:lnSpc>
              <a:tabLst>
                <a:tab pos="357188" algn="l"/>
              </a:tabLst>
            </a:pPr>
            <a:r>
              <a:rPr lang="da-DK" sz="1600" dirty="0" err="1" smtClean="0">
                <a:solidFill>
                  <a:prstClr val="black"/>
                </a:solidFill>
                <a:latin typeface="Calibri Light" panose="020F0302020204030204" pitchFamily="34" charset="0"/>
                <a:cs typeface="Times New Roman" pitchFamily="18" charset="0"/>
              </a:rPr>
              <a:t>Artwork</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according</a:t>
            </a:r>
            <a:r>
              <a:rPr lang="da-DK" sz="1600" dirty="0" smtClean="0">
                <a:solidFill>
                  <a:prstClr val="black"/>
                </a:solidFill>
                <a:latin typeface="Calibri Light" panose="020F0302020204030204" pitchFamily="34" charset="0"/>
                <a:cs typeface="Times New Roman" pitchFamily="18" charset="0"/>
              </a:rPr>
              <a:t> to </a:t>
            </a:r>
            <a:r>
              <a:rPr lang="da-DK" sz="1600" dirty="0" err="1" smtClean="0">
                <a:solidFill>
                  <a:prstClr val="black"/>
                </a:solidFill>
                <a:latin typeface="Calibri Light" panose="020F0302020204030204" pitchFamily="34" charset="0"/>
                <a:cs typeface="Times New Roman" pitchFamily="18" charset="0"/>
              </a:rPr>
              <a:t>customer</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requirements</a:t>
            </a:r>
            <a:endParaRPr lang="da-DK" sz="1600" dirty="0" smtClean="0">
              <a:solidFill>
                <a:prstClr val="black"/>
              </a:solidFill>
              <a:latin typeface="Calibri Light" panose="020F0302020204030204" pitchFamily="34" charset="0"/>
              <a:cs typeface="Times New Roman" pitchFamily="18" charset="0"/>
            </a:endParaRPr>
          </a:p>
          <a:p>
            <a:pPr>
              <a:lnSpc>
                <a:spcPct val="150000"/>
              </a:lnSpc>
              <a:tabLst>
                <a:tab pos="357188" algn="l"/>
              </a:tabLst>
            </a:pPr>
            <a:r>
              <a:rPr lang="da-DK" sz="1600" dirty="0" smtClean="0">
                <a:solidFill>
                  <a:prstClr val="black"/>
                </a:solidFill>
                <a:latin typeface="Calibri Light" panose="020F0302020204030204" pitchFamily="34" charset="0"/>
                <a:cs typeface="Times New Roman" pitchFamily="18" charset="0"/>
              </a:rPr>
              <a:t>Product label </a:t>
            </a:r>
            <a:r>
              <a:rPr lang="da-DK" sz="1600" dirty="0" err="1" smtClean="0">
                <a:solidFill>
                  <a:prstClr val="black"/>
                </a:solidFill>
                <a:latin typeface="Calibri Light" panose="020F0302020204030204" pitchFamily="34" charset="0"/>
                <a:cs typeface="Times New Roman" pitchFamily="18" charset="0"/>
              </a:rPr>
              <a:t>according</a:t>
            </a:r>
            <a:r>
              <a:rPr lang="da-DK" sz="1600" dirty="0" smtClean="0">
                <a:solidFill>
                  <a:prstClr val="black"/>
                </a:solidFill>
                <a:latin typeface="Calibri Light" panose="020F0302020204030204" pitchFamily="34" charset="0"/>
                <a:cs typeface="Times New Roman" pitchFamily="18" charset="0"/>
              </a:rPr>
              <a:t> to </a:t>
            </a:r>
            <a:r>
              <a:rPr lang="da-DK" sz="1600" dirty="0" err="1" smtClean="0">
                <a:solidFill>
                  <a:prstClr val="black"/>
                </a:solidFill>
                <a:latin typeface="Calibri Light" panose="020F0302020204030204" pitchFamily="34" charset="0"/>
                <a:cs typeface="Times New Roman" pitchFamily="18" charset="0"/>
              </a:rPr>
              <a:t>customer’s</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specification</a:t>
            </a:r>
            <a:endParaRPr lang="da-DK" sz="1600" dirty="0" smtClean="0">
              <a:solidFill>
                <a:prstClr val="black"/>
              </a:solidFill>
              <a:latin typeface="Calibri Light" panose="020F0302020204030204" pitchFamily="34" charset="0"/>
              <a:cs typeface="Times New Roman" pitchFamily="18" charset="0"/>
            </a:endParaRPr>
          </a:p>
          <a:p>
            <a:pPr>
              <a:lnSpc>
                <a:spcPct val="150000"/>
              </a:lnSpc>
              <a:tabLst>
                <a:tab pos="357188" algn="l"/>
              </a:tabLst>
            </a:pPr>
            <a:r>
              <a:rPr lang="da-DK" sz="1600" dirty="0" smtClean="0">
                <a:solidFill>
                  <a:prstClr val="black"/>
                </a:solidFill>
                <a:latin typeface="Calibri Light" panose="020F0302020204030204" pitchFamily="34" charset="0"/>
                <a:cs typeface="Times New Roman" pitchFamily="18" charset="0"/>
              </a:rPr>
              <a:t>Fitting </a:t>
            </a:r>
            <a:r>
              <a:rPr lang="da-DK" sz="1600" dirty="0" err="1" smtClean="0">
                <a:solidFill>
                  <a:prstClr val="black"/>
                </a:solidFill>
                <a:latin typeface="Calibri Light" panose="020F0302020204030204" pitchFamily="34" charset="0"/>
                <a:cs typeface="Times New Roman" pitchFamily="18" charset="0"/>
              </a:rPr>
              <a:t>instruction</a:t>
            </a:r>
            <a:r>
              <a:rPr lang="da-DK" sz="1600" dirty="0" smtClean="0">
                <a:solidFill>
                  <a:prstClr val="black"/>
                </a:solidFill>
                <a:latin typeface="Calibri Light" panose="020F0302020204030204" pitchFamily="34" charset="0"/>
                <a:cs typeface="Times New Roman" pitchFamily="18" charset="0"/>
              </a:rPr>
              <a:t>: NK standard or </a:t>
            </a:r>
            <a:r>
              <a:rPr lang="da-DK" sz="1600" dirty="0" err="1" smtClean="0">
                <a:solidFill>
                  <a:prstClr val="black"/>
                </a:solidFill>
                <a:latin typeface="Calibri Light" panose="020F0302020204030204" pitchFamily="34" charset="0"/>
                <a:cs typeface="Times New Roman" pitchFamily="18" charset="0"/>
              </a:rPr>
              <a:t>customer’s</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own</a:t>
            </a:r>
            <a:endParaRPr lang="da-DK" sz="1600" dirty="0" smtClean="0">
              <a:solidFill>
                <a:prstClr val="black"/>
              </a:solidFill>
              <a:latin typeface="Calibri Light" panose="020F0302020204030204" pitchFamily="34" charset="0"/>
              <a:cs typeface="Times New Roman" pitchFamily="18" charset="0"/>
            </a:endParaRPr>
          </a:p>
          <a:p>
            <a:pPr marL="285750" indent="-285750">
              <a:lnSpc>
                <a:spcPct val="150000"/>
              </a:lnSpc>
              <a:buFont typeface="Arial" pitchFamily="34" charset="0"/>
              <a:buChar char="•"/>
              <a:tabLst>
                <a:tab pos="357188" algn="l"/>
              </a:tabLst>
            </a:pPr>
            <a:endParaRPr lang="da-DK" sz="1600" dirty="0" smtClean="0">
              <a:solidFill>
                <a:prstClr val="black"/>
              </a:solidFill>
              <a:cs typeface="Times New Roman" pitchFamily="18" charset="0"/>
            </a:endParaRPr>
          </a:p>
        </p:txBody>
      </p:sp>
      <p:pic>
        <p:nvPicPr>
          <p:cNvPr id="6" name="Billede 5"/>
          <p:cNvPicPr>
            <a:picLocks noChangeAspect="1"/>
          </p:cNvPicPr>
          <p:nvPr/>
        </p:nvPicPr>
        <p:blipFill>
          <a:blip r:embed="rId3"/>
          <a:stretch>
            <a:fillRect/>
          </a:stretch>
        </p:blipFill>
        <p:spPr>
          <a:xfrm>
            <a:off x="4355976" y="5157192"/>
            <a:ext cx="4708443" cy="1385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277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product</a:t>
            </a:r>
            <a:r>
              <a:rPr lang="da-DK" dirty="0" smtClean="0"/>
              <a:t> </a:t>
            </a:r>
            <a:r>
              <a:rPr lang="da-DK" dirty="0" err="1" smtClean="0"/>
              <a:t>marking</a:t>
            </a:r>
            <a:endParaRPr lang="da-DK" dirty="0"/>
          </a:p>
        </p:txBody>
      </p:sp>
      <p:sp>
        <p:nvSpPr>
          <p:cNvPr id="5" name="Tekstboks 9"/>
          <p:cNvSpPr txBox="1">
            <a:spLocks noChangeArrowheads="1"/>
          </p:cNvSpPr>
          <p:nvPr/>
        </p:nvSpPr>
        <p:spPr bwMode="auto">
          <a:xfrm>
            <a:off x="242555" y="1685121"/>
            <a:ext cx="8358187" cy="5632311"/>
          </a:xfrm>
          <a:prstGeom prst="rect">
            <a:avLst/>
          </a:prstGeom>
          <a:noFill/>
          <a:ln w="9525">
            <a:noFill/>
            <a:miter lim="800000"/>
            <a:headEnd/>
            <a:tailEnd/>
          </a:ln>
        </p:spPr>
        <p:txBody>
          <a:bodyPr>
            <a:spAutoFit/>
          </a:bodyPr>
          <a:lstStyle/>
          <a:p>
            <a:pPr>
              <a:lnSpc>
                <a:spcPct val="150000"/>
              </a:lnSpc>
              <a:tabLst>
                <a:tab pos="357188" algn="l"/>
              </a:tabLst>
            </a:pPr>
            <a:r>
              <a:rPr lang="da-DK" sz="1600" b="1" dirty="0" err="1" smtClean="0">
                <a:solidFill>
                  <a:prstClr val="black"/>
                </a:solidFill>
                <a:latin typeface="Calibri Light" panose="020F0302020204030204" pitchFamily="34" charset="0"/>
                <a:cs typeface="Times New Roman" pitchFamily="18" charset="0"/>
              </a:rPr>
              <a:t>Edge</a:t>
            </a:r>
            <a:r>
              <a:rPr lang="da-DK" sz="1600" b="1" dirty="0" smtClean="0">
                <a:solidFill>
                  <a:prstClr val="black"/>
                </a:solidFill>
                <a:latin typeface="Calibri Light" panose="020F0302020204030204" pitchFamily="34" charset="0"/>
                <a:cs typeface="Times New Roman" pitchFamily="18" charset="0"/>
              </a:rPr>
              <a:t> </a:t>
            </a:r>
            <a:r>
              <a:rPr lang="da-DK" sz="1600" b="1" dirty="0" err="1" smtClean="0">
                <a:solidFill>
                  <a:prstClr val="black"/>
                </a:solidFill>
                <a:latin typeface="Calibri Light" panose="020F0302020204030204" pitchFamily="34" charset="0"/>
                <a:cs typeface="Times New Roman" pitchFamily="18" charset="0"/>
              </a:rPr>
              <a:t>marking</a:t>
            </a:r>
            <a:endParaRPr lang="da-DK" sz="1600" b="1" dirty="0" smtClean="0">
              <a:solidFill>
                <a:prstClr val="black"/>
              </a:solidFill>
              <a:latin typeface="Calibri Light" panose="020F0302020204030204" pitchFamily="34" charset="0"/>
              <a:cs typeface="Times New Roman" pitchFamily="18" charset="0"/>
            </a:endParaRPr>
          </a:p>
          <a:p>
            <a:pPr>
              <a:lnSpc>
                <a:spcPct val="150000"/>
              </a:lnSpc>
              <a:tabLst>
                <a:tab pos="357188" algn="l"/>
              </a:tabLst>
            </a:pPr>
            <a:r>
              <a:rPr lang="da-DK" sz="1600" dirty="0" smtClean="0">
                <a:solidFill>
                  <a:prstClr val="black"/>
                </a:solidFill>
                <a:latin typeface="Calibri Light" panose="020F0302020204030204" pitchFamily="34" charset="0"/>
                <a:cs typeface="Times New Roman" pitchFamily="18" charset="0"/>
              </a:rPr>
              <a:t>Standard </a:t>
            </a:r>
            <a:r>
              <a:rPr lang="da-DK" sz="1600" dirty="0" err="1" smtClean="0">
                <a:solidFill>
                  <a:prstClr val="black"/>
                </a:solidFill>
                <a:latin typeface="Calibri Light" panose="020F0302020204030204" pitchFamily="34" charset="0"/>
                <a:cs typeface="Times New Roman" pitchFamily="18" charset="0"/>
              </a:rPr>
              <a:t>marking</a:t>
            </a:r>
            <a:r>
              <a:rPr lang="da-DK" sz="1600" dirty="0" smtClean="0">
                <a:solidFill>
                  <a:prstClr val="black"/>
                </a:solidFill>
                <a:latin typeface="Calibri Light" panose="020F0302020204030204" pitchFamily="34" charset="0"/>
                <a:cs typeface="Times New Roman" pitchFamily="18" charset="0"/>
              </a:rPr>
              <a:t> on all discs</a:t>
            </a:r>
          </a:p>
          <a:p>
            <a:pPr marL="285750" indent="-285750">
              <a:lnSpc>
                <a:spcPct val="150000"/>
              </a:lnSpc>
              <a:buFont typeface="Arial" pitchFamily="34" charset="0"/>
              <a:buChar char="•"/>
              <a:tabLst>
                <a:tab pos="357188" algn="l"/>
              </a:tabLst>
            </a:pPr>
            <a:r>
              <a:rPr lang="da-DK" sz="1600" dirty="0" err="1" smtClean="0">
                <a:solidFill>
                  <a:prstClr val="black"/>
                </a:solidFill>
                <a:latin typeface="Calibri Light" panose="020F0302020204030204" pitchFamily="34" charset="0"/>
                <a:cs typeface="Times New Roman" pitchFamily="18" charset="0"/>
              </a:rPr>
              <a:t>Manufacturer’s</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code</a:t>
            </a:r>
            <a:endParaRPr lang="da-DK" sz="1600" dirty="0" smtClean="0">
              <a:solidFill>
                <a:prstClr val="black"/>
              </a:solidFill>
              <a:latin typeface="Calibri Light" panose="020F0302020204030204" pitchFamily="34" charset="0"/>
              <a:cs typeface="Times New Roman" pitchFamily="18" charset="0"/>
            </a:endParaRPr>
          </a:p>
          <a:p>
            <a:pPr marL="285750" indent="-285750">
              <a:lnSpc>
                <a:spcPct val="150000"/>
              </a:lnSpc>
              <a:buFont typeface="Arial" pitchFamily="34" charset="0"/>
              <a:buChar char="•"/>
              <a:tabLst>
                <a:tab pos="357188" algn="l"/>
              </a:tabLst>
            </a:pPr>
            <a:r>
              <a:rPr lang="da-DK" sz="1600" dirty="0" smtClean="0">
                <a:solidFill>
                  <a:prstClr val="black"/>
                </a:solidFill>
                <a:latin typeface="Calibri Light" panose="020F0302020204030204" pitchFamily="34" charset="0"/>
                <a:cs typeface="Times New Roman" pitchFamily="18" charset="0"/>
              </a:rPr>
              <a:t>Batch </a:t>
            </a:r>
            <a:r>
              <a:rPr lang="da-DK" sz="1600" dirty="0" err="1" smtClean="0">
                <a:solidFill>
                  <a:prstClr val="black"/>
                </a:solidFill>
                <a:latin typeface="Calibri Light" panose="020F0302020204030204" pitchFamily="34" charset="0"/>
                <a:cs typeface="Times New Roman" pitchFamily="18" charset="0"/>
              </a:rPr>
              <a:t>code</a:t>
            </a:r>
            <a:endParaRPr lang="da-DK" sz="1600" dirty="0" smtClean="0">
              <a:solidFill>
                <a:prstClr val="black"/>
              </a:solidFill>
              <a:latin typeface="Calibri Light" panose="020F0302020204030204" pitchFamily="34" charset="0"/>
              <a:cs typeface="Times New Roman" pitchFamily="18" charset="0"/>
            </a:endParaRPr>
          </a:p>
          <a:p>
            <a:pPr marL="285750" indent="-285750">
              <a:lnSpc>
                <a:spcPct val="150000"/>
              </a:lnSpc>
              <a:buFont typeface="Arial" pitchFamily="34" charset="0"/>
              <a:buChar char="•"/>
              <a:tabLst>
                <a:tab pos="357188" algn="l"/>
              </a:tabLst>
            </a:pPr>
            <a:r>
              <a:rPr lang="da-DK" sz="1600" dirty="0" smtClean="0">
                <a:solidFill>
                  <a:prstClr val="black"/>
                </a:solidFill>
                <a:latin typeface="Calibri Light" panose="020F0302020204030204" pitchFamily="34" charset="0"/>
                <a:cs typeface="Times New Roman" pitchFamily="18" charset="0"/>
              </a:rPr>
              <a:t>NK </a:t>
            </a:r>
            <a:r>
              <a:rPr lang="da-DK" sz="1600" dirty="0" err="1" smtClean="0">
                <a:solidFill>
                  <a:prstClr val="black"/>
                </a:solidFill>
                <a:latin typeface="Calibri Light" panose="020F0302020204030204" pitchFamily="34" charset="0"/>
                <a:cs typeface="Times New Roman" pitchFamily="18" charset="0"/>
              </a:rPr>
              <a:t>code</a:t>
            </a:r>
            <a:endParaRPr lang="da-DK" sz="1600" dirty="0" smtClean="0">
              <a:solidFill>
                <a:prstClr val="black"/>
              </a:solidFill>
              <a:latin typeface="Calibri Light" panose="020F0302020204030204" pitchFamily="34" charset="0"/>
              <a:cs typeface="Times New Roman" pitchFamily="18" charset="0"/>
            </a:endParaRPr>
          </a:p>
          <a:p>
            <a:pPr marL="285750" indent="-285750">
              <a:lnSpc>
                <a:spcPct val="150000"/>
              </a:lnSpc>
              <a:buFont typeface="Arial" pitchFamily="34" charset="0"/>
              <a:buChar char="•"/>
              <a:tabLst>
                <a:tab pos="357188" algn="l"/>
              </a:tabLst>
            </a:pPr>
            <a:r>
              <a:rPr lang="da-DK" sz="1600" dirty="0" smtClean="0">
                <a:solidFill>
                  <a:prstClr val="black"/>
                </a:solidFill>
                <a:latin typeface="Calibri Light" panose="020F0302020204030204" pitchFamily="34" charset="0"/>
                <a:cs typeface="Times New Roman" pitchFamily="18" charset="0"/>
              </a:rPr>
              <a:t>Min. </a:t>
            </a:r>
            <a:r>
              <a:rPr lang="da-DK" sz="1600" dirty="0" err="1" smtClean="0">
                <a:solidFill>
                  <a:prstClr val="black"/>
                </a:solidFill>
                <a:latin typeface="Calibri Light" panose="020F0302020204030204" pitchFamily="34" charset="0"/>
                <a:cs typeface="Times New Roman" pitchFamily="18" charset="0"/>
              </a:rPr>
              <a:t>thickness</a:t>
            </a:r>
            <a:endParaRPr lang="da-DK" sz="1600" dirty="0" smtClean="0">
              <a:solidFill>
                <a:prstClr val="black"/>
              </a:solidFill>
              <a:latin typeface="Calibri Light" panose="020F0302020204030204" pitchFamily="34" charset="0"/>
              <a:cs typeface="Times New Roman" pitchFamily="18" charset="0"/>
            </a:endParaRPr>
          </a:p>
          <a:p>
            <a:pPr>
              <a:lnSpc>
                <a:spcPct val="150000"/>
              </a:lnSpc>
              <a:tabLst>
                <a:tab pos="357188" algn="l"/>
              </a:tabLst>
            </a:pPr>
            <a:endParaRPr lang="da-DK" sz="1600" dirty="0">
              <a:solidFill>
                <a:prstClr val="black"/>
              </a:solidFill>
              <a:latin typeface="Calibri Light" panose="020F0302020204030204" pitchFamily="34" charset="0"/>
              <a:cs typeface="Times New Roman" pitchFamily="18" charset="0"/>
            </a:endParaRPr>
          </a:p>
          <a:p>
            <a:pPr>
              <a:lnSpc>
                <a:spcPct val="150000"/>
              </a:lnSpc>
              <a:tabLst>
                <a:tab pos="357188" algn="l"/>
              </a:tabLst>
            </a:pPr>
            <a:r>
              <a:rPr lang="da-DK" sz="1600" b="1" dirty="0" smtClean="0">
                <a:solidFill>
                  <a:prstClr val="black"/>
                </a:solidFill>
                <a:latin typeface="Calibri Light" panose="020F0302020204030204" pitchFamily="34" charset="0"/>
                <a:cs typeface="Times New Roman" pitchFamily="18" charset="0"/>
              </a:rPr>
              <a:t>Top </a:t>
            </a:r>
            <a:r>
              <a:rPr lang="da-DK" sz="1600" b="1" dirty="0" err="1" smtClean="0">
                <a:solidFill>
                  <a:prstClr val="black"/>
                </a:solidFill>
                <a:latin typeface="Calibri Light" panose="020F0302020204030204" pitchFamily="34" charset="0"/>
                <a:cs typeface="Times New Roman" pitchFamily="18" charset="0"/>
              </a:rPr>
              <a:t>marking</a:t>
            </a:r>
            <a:r>
              <a:rPr lang="da-DK" sz="1600" b="1" dirty="0" smtClean="0">
                <a:solidFill>
                  <a:prstClr val="black"/>
                </a:solidFill>
                <a:latin typeface="Calibri Light" panose="020F0302020204030204" pitchFamily="34" charset="0"/>
                <a:cs typeface="Times New Roman" pitchFamily="18" charset="0"/>
              </a:rPr>
              <a:t> (</a:t>
            </a:r>
            <a:r>
              <a:rPr lang="da-DK" sz="1600" b="1" dirty="0" err="1" smtClean="0">
                <a:solidFill>
                  <a:prstClr val="black"/>
                </a:solidFill>
                <a:latin typeface="Calibri Light" panose="020F0302020204030204" pitchFamily="34" charset="0"/>
                <a:cs typeface="Times New Roman" pitchFamily="18" charset="0"/>
              </a:rPr>
              <a:t>individual</a:t>
            </a:r>
            <a:r>
              <a:rPr lang="da-DK" sz="1600" b="1" dirty="0" smtClean="0">
                <a:solidFill>
                  <a:prstClr val="black"/>
                </a:solidFill>
                <a:latin typeface="Calibri Light" panose="020F0302020204030204" pitchFamily="34" charset="0"/>
                <a:cs typeface="Times New Roman" pitchFamily="18" charset="0"/>
              </a:rPr>
              <a:t>)</a:t>
            </a:r>
          </a:p>
          <a:p>
            <a:pPr>
              <a:lnSpc>
                <a:spcPct val="150000"/>
              </a:lnSpc>
              <a:tabLst>
                <a:tab pos="357188" algn="l"/>
              </a:tabLst>
            </a:pPr>
            <a:r>
              <a:rPr lang="da-DK" sz="1600" dirty="0" err="1" smtClean="0">
                <a:solidFill>
                  <a:prstClr val="black"/>
                </a:solidFill>
                <a:latin typeface="Calibri Light" panose="020F0302020204030204" pitchFamily="34" charset="0"/>
                <a:cs typeface="Times New Roman" pitchFamily="18" charset="0"/>
              </a:rPr>
              <a:t>According</a:t>
            </a:r>
            <a:r>
              <a:rPr lang="da-DK" sz="1600" dirty="0" smtClean="0">
                <a:solidFill>
                  <a:prstClr val="black"/>
                </a:solidFill>
                <a:latin typeface="Calibri Light" panose="020F0302020204030204" pitchFamily="34" charset="0"/>
                <a:cs typeface="Times New Roman" pitchFamily="18" charset="0"/>
              </a:rPr>
              <a:t> to </a:t>
            </a:r>
            <a:r>
              <a:rPr lang="da-DK" sz="1600" dirty="0" err="1" smtClean="0">
                <a:solidFill>
                  <a:prstClr val="black"/>
                </a:solidFill>
                <a:latin typeface="Calibri Light" panose="020F0302020204030204" pitchFamily="34" charset="0"/>
                <a:cs typeface="Times New Roman" pitchFamily="18" charset="0"/>
              </a:rPr>
              <a:t>individual</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customer</a:t>
            </a:r>
            <a:r>
              <a:rPr lang="da-DK" sz="1600" dirty="0" smtClean="0">
                <a:solidFill>
                  <a:prstClr val="black"/>
                </a:solidFill>
                <a:latin typeface="Calibri Light" panose="020F0302020204030204" pitchFamily="34" charset="0"/>
                <a:cs typeface="Times New Roman" pitchFamily="18" charset="0"/>
              </a:rPr>
              <a:t> </a:t>
            </a:r>
            <a:r>
              <a:rPr lang="da-DK" sz="1600" dirty="0" err="1" smtClean="0">
                <a:solidFill>
                  <a:prstClr val="black"/>
                </a:solidFill>
                <a:latin typeface="Calibri Light" panose="020F0302020204030204" pitchFamily="34" charset="0"/>
                <a:cs typeface="Times New Roman" pitchFamily="18" charset="0"/>
              </a:rPr>
              <a:t>needs</a:t>
            </a:r>
            <a:r>
              <a:rPr lang="da-DK" sz="1600" dirty="0" smtClean="0">
                <a:solidFill>
                  <a:prstClr val="black"/>
                </a:solidFill>
                <a:latin typeface="Calibri Light" panose="020F0302020204030204" pitchFamily="34" charset="0"/>
                <a:cs typeface="Times New Roman" pitchFamily="18" charset="0"/>
              </a:rPr>
              <a:t>,</a:t>
            </a:r>
          </a:p>
          <a:p>
            <a:pPr>
              <a:lnSpc>
                <a:spcPct val="150000"/>
              </a:lnSpc>
              <a:tabLst>
                <a:tab pos="357188" algn="l"/>
              </a:tabLst>
            </a:pPr>
            <a:r>
              <a:rPr lang="da-DK" sz="1600" dirty="0" err="1" smtClean="0">
                <a:solidFill>
                  <a:prstClr val="black"/>
                </a:solidFill>
                <a:latin typeface="Calibri Light" panose="020F0302020204030204" pitchFamily="34" charset="0"/>
                <a:cs typeface="Times New Roman" pitchFamily="18" charset="0"/>
              </a:rPr>
              <a:t>such</a:t>
            </a:r>
            <a:r>
              <a:rPr lang="da-DK" sz="1600" dirty="0" smtClean="0">
                <a:solidFill>
                  <a:prstClr val="black"/>
                </a:solidFill>
                <a:latin typeface="Calibri Light" panose="020F0302020204030204" pitchFamily="34" charset="0"/>
                <a:cs typeface="Times New Roman" pitchFamily="18" charset="0"/>
              </a:rPr>
              <a:t> as:</a:t>
            </a:r>
            <a:endParaRPr lang="da-DK" sz="1600" dirty="0">
              <a:solidFill>
                <a:prstClr val="black"/>
              </a:solidFill>
              <a:latin typeface="Calibri Light" panose="020F0302020204030204" pitchFamily="34" charset="0"/>
              <a:cs typeface="Times New Roman" pitchFamily="18" charset="0"/>
            </a:endParaRPr>
          </a:p>
          <a:p>
            <a:pPr marL="285750" indent="-285750">
              <a:lnSpc>
                <a:spcPct val="150000"/>
              </a:lnSpc>
              <a:buFont typeface="Arial" pitchFamily="34" charset="0"/>
              <a:buChar char="•"/>
              <a:tabLst>
                <a:tab pos="357188" algn="l"/>
              </a:tabLst>
            </a:pPr>
            <a:r>
              <a:rPr lang="da-DK" sz="1600" dirty="0" smtClean="0">
                <a:solidFill>
                  <a:prstClr val="black"/>
                </a:solidFill>
                <a:latin typeface="Calibri Light" panose="020F0302020204030204" pitchFamily="34" charset="0"/>
                <a:cs typeface="Times New Roman" pitchFamily="18" charset="0"/>
              </a:rPr>
              <a:t>Customer reference </a:t>
            </a:r>
            <a:r>
              <a:rPr lang="da-DK" sz="1600" dirty="0" err="1" smtClean="0">
                <a:solidFill>
                  <a:prstClr val="black"/>
                </a:solidFill>
                <a:latin typeface="Calibri Light" panose="020F0302020204030204" pitchFamily="34" charset="0"/>
                <a:cs typeface="Times New Roman" pitchFamily="18" charset="0"/>
              </a:rPr>
              <a:t>number</a:t>
            </a:r>
            <a:endParaRPr lang="da-DK" sz="1600" dirty="0" smtClean="0">
              <a:solidFill>
                <a:prstClr val="black"/>
              </a:solidFill>
              <a:latin typeface="Calibri Light" panose="020F0302020204030204" pitchFamily="34" charset="0"/>
              <a:cs typeface="Times New Roman" pitchFamily="18" charset="0"/>
            </a:endParaRPr>
          </a:p>
          <a:p>
            <a:pPr marL="285750" indent="-285750">
              <a:lnSpc>
                <a:spcPct val="150000"/>
              </a:lnSpc>
              <a:buFont typeface="Arial" pitchFamily="34" charset="0"/>
              <a:buChar char="•"/>
              <a:tabLst>
                <a:tab pos="357188" algn="l"/>
              </a:tabLst>
            </a:pPr>
            <a:r>
              <a:rPr lang="da-DK" sz="1600" dirty="0" smtClean="0">
                <a:solidFill>
                  <a:prstClr val="black"/>
                </a:solidFill>
                <a:latin typeface="Calibri Light" panose="020F0302020204030204" pitchFamily="34" charset="0"/>
                <a:cs typeface="Times New Roman" pitchFamily="18" charset="0"/>
              </a:rPr>
              <a:t>Customer logo</a:t>
            </a:r>
          </a:p>
          <a:p>
            <a:pPr>
              <a:lnSpc>
                <a:spcPct val="150000"/>
              </a:lnSpc>
              <a:tabLst>
                <a:tab pos="357188" algn="l"/>
              </a:tabLst>
            </a:pPr>
            <a:endParaRPr lang="da-DK" sz="1600" dirty="0" smtClean="0">
              <a:solidFill>
                <a:prstClr val="black"/>
              </a:solidFill>
              <a:cs typeface="Times New Roman" pitchFamily="18" charset="0"/>
            </a:endParaRPr>
          </a:p>
          <a:p>
            <a:pPr>
              <a:lnSpc>
                <a:spcPct val="150000"/>
              </a:lnSpc>
              <a:tabLst>
                <a:tab pos="357188" algn="l"/>
              </a:tabLst>
            </a:pPr>
            <a:endParaRPr lang="da-DK" sz="1600" dirty="0" smtClean="0">
              <a:solidFill>
                <a:prstClr val="black"/>
              </a:solidFill>
              <a:cs typeface="Times New Roman" pitchFamily="18" charset="0"/>
            </a:endParaRPr>
          </a:p>
          <a:p>
            <a:pPr>
              <a:lnSpc>
                <a:spcPct val="150000"/>
              </a:lnSpc>
              <a:tabLst>
                <a:tab pos="357188" algn="l"/>
              </a:tabLst>
            </a:pPr>
            <a:endParaRPr lang="da-DK" sz="1600" dirty="0" smtClean="0">
              <a:solidFill>
                <a:prstClr val="black"/>
              </a:solidFill>
              <a:cs typeface="Times New Roman" pitchFamily="18" charset="0"/>
            </a:endParaRPr>
          </a:p>
        </p:txBody>
      </p:sp>
      <p:pic>
        <p:nvPicPr>
          <p:cNvPr id="6" name="Picture 4" descr="G:\Marketing\Fotos\Produktfotos\Produktfotos_neutrale\Skiver_kant_hat_mærk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772816"/>
            <a:ext cx="5992546" cy="399543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Lige pilforbindelse 6"/>
          <p:cNvCxnSpPr/>
          <p:nvPr/>
        </p:nvCxnSpPr>
        <p:spPr>
          <a:xfrm>
            <a:off x="2915816" y="1988840"/>
            <a:ext cx="2376264" cy="79208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flipV="1">
            <a:off x="3059832" y="4941168"/>
            <a:ext cx="2240632" cy="79208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083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fitting</a:t>
            </a:r>
            <a:r>
              <a:rPr lang="da-DK" dirty="0" smtClean="0"/>
              <a:t> </a:t>
            </a:r>
            <a:r>
              <a:rPr lang="da-DK" dirty="0" err="1" smtClean="0"/>
              <a:t>instruction</a:t>
            </a:r>
            <a:endParaRPr lang="da-DK"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56" y="1556792"/>
            <a:ext cx="7428460"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594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What</a:t>
            </a:r>
            <a:r>
              <a:rPr lang="da-DK" dirty="0" smtClean="0"/>
              <a:t> is NK?</a:t>
            </a:r>
            <a:endParaRPr lang="da-DK" dirty="0"/>
          </a:p>
        </p:txBody>
      </p:sp>
      <p:sp>
        <p:nvSpPr>
          <p:cNvPr id="3" name="Pladsholder til indhold 2"/>
          <p:cNvSpPr>
            <a:spLocks noGrp="1"/>
          </p:cNvSpPr>
          <p:nvPr>
            <p:ph idx="1"/>
          </p:nvPr>
        </p:nvSpPr>
        <p:spPr/>
        <p:txBody>
          <a:bodyPr/>
          <a:lstStyle/>
          <a:p>
            <a:r>
              <a:rPr lang="da-DK" dirty="0" smtClean="0"/>
              <a:t>NK  is SBS Automotive’ s  brand for B2B </a:t>
            </a:r>
            <a:r>
              <a:rPr lang="da-DK" dirty="0" err="1" smtClean="0"/>
              <a:t>customer</a:t>
            </a:r>
            <a:r>
              <a:rPr lang="da-DK" dirty="0" smtClean="0"/>
              <a:t> segment</a:t>
            </a:r>
          </a:p>
          <a:p>
            <a:r>
              <a:rPr lang="da-DK" dirty="0" smtClean="0"/>
              <a:t>NK is the </a:t>
            </a:r>
            <a:r>
              <a:rPr lang="da-DK" dirty="0" err="1" smtClean="0"/>
              <a:t>only</a:t>
            </a:r>
            <a:r>
              <a:rPr lang="da-DK" dirty="0" smtClean="0"/>
              <a:t> brand </a:t>
            </a:r>
            <a:r>
              <a:rPr lang="da-DK" dirty="0" err="1" smtClean="0"/>
              <a:t>covering</a:t>
            </a:r>
            <a:r>
              <a:rPr lang="da-DK" dirty="0" smtClean="0"/>
              <a:t> </a:t>
            </a:r>
            <a:r>
              <a:rPr lang="da-DK" dirty="0" err="1" smtClean="0"/>
              <a:t>our</a:t>
            </a:r>
            <a:r>
              <a:rPr lang="da-DK" dirty="0" smtClean="0"/>
              <a:t> </a:t>
            </a:r>
            <a:r>
              <a:rPr lang="da-DK" dirty="0" err="1" smtClean="0"/>
              <a:t>full</a:t>
            </a:r>
            <a:r>
              <a:rPr lang="da-DK" dirty="0" smtClean="0"/>
              <a:t> </a:t>
            </a:r>
            <a:r>
              <a:rPr lang="da-DK" dirty="0" err="1" smtClean="0"/>
              <a:t>product</a:t>
            </a:r>
            <a:r>
              <a:rPr lang="da-DK" dirty="0" smtClean="0"/>
              <a:t> range</a:t>
            </a:r>
          </a:p>
          <a:p>
            <a:r>
              <a:rPr lang="da-DK" dirty="0" smtClean="0"/>
              <a:t> NK  is an old brand with </a:t>
            </a:r>
            <a:r>
              <a:rPr lang="da-DK" dirty="0" err="1" smtClean="0"/>
              <a:t>roots</a:t>
            </a:r>
            <a:r>
              <a:rPr lang="da-DK" dirty="0" smtClean="0"/>
              <a:t> long back in the 20th </a:t>
            </a:r>
            <a:r>
              <a:rPr lang="da-DK" dirty="0" err="1" smtClean="0"/>
              <a:t>century</a:t>
            </a:r>
            <a:endParaRPr lang="da-DK" dirty="0" smtClean="0"/>
          </a:p>
          <a:p>
            <a:r>
              <a:rPr lang="da-DK" dirty="0" smtClean="0"/>
              <a:t>NK has a </a:t>
            </a:r>
            <a:r>
              <a:rPr lang="da-DK" dirty="0" err="1" smtClean="0"/>
              <a:t>strong</a:t>
            </a:r>
            <a:r>
              <a:rPr lang="da-DK" dirty="0" smtClean="0"/>
              <a:t> </a:t>
            </a:r>
            <a:r>
              <a:rPr lang="da-DK" dirty="0" err="1" smtClean="0"/>
              <a:t>market</a:t>
            </a:r>
            <a:r>
              <a:rPr lang="da-DK" dirty="0" smtClean="0"/>
              <a:t> position in the </a:t>
            </a:r>
            <a:r>
              <a:rPr lang="da-DK" dirty="0" err="1" smtClean="0"/>
              <a:t>aftermarket</a:t>
            </a:r>
            <a:r>
              <a:rPr lang="da-DK" dirty="0" smtClean="0"/>
              <a:t> in </a:t>
            </a:r>
            <a:r>
              <a:rPr lang="da-DK" dirty="0" err="1" smtClean="0"/>
              <a:t>many</a:t>
            </a:r>
            <a:r>
              <a:rPr lang="da-DK" dirty="0" smtClean="0"/>
              <a:t> </a:t>
            </a:r>
            <a:r>
              <a:rPr lang="da-DK" dirty="0" err="1" smtClean="0"/>
              <a:t>countries</a:t>
            </a:r>
            <a:r>
              <a:rPr lang="da-DK" dirty="0" smtClean="0"/>
              <a:t>, </a:t>
            </a:r>
            <a:r>
              <a:rPr lang="da-DK" dirty="0" err="1" smtClean="0"/>
              <a:t>especially</a:t>
            </a:r>
            <a:r>
              <a:rPr lang="da-DK" dirty="0" smtClean="0"/>
              <a:t> in Scandinavia, Germany and </a:t>
            </a:r>
            <a:r>
              <a:rPr lang="da-DK" dirty="0" err="1" smtClean="0"/>
              <a:t>Russia</a:t>
            </a:r>
            <a:endParaRPr lang="da-DK" dirty="0" smtClean="0"/>
          </a:p>
          <a:p>
            <a:r>
              <a:rPr lang="da-DK" dirty="0" smtClean="0"/>
              <a:t>NK is </a:t>
            </a:r>
            <a:r>
              <a:rPr lang="da-DK" dirty="0" err="1" smtClean="0"/>
              <a:t>represented</a:t>
            </a:r>
            <a:r>
              <a:rPr lang="da-DK" dirty="0" smtClean="0"/>
              <a:t> by </a:t>
            </a:r>
            <a:r>
              <a:rPr lang="da-DK" dirty="0" err="1" smtClean="0"/>
              <a:t>customers</a:t>
            </a:r>
            <a:r>
              <a:rPr lang="da-DK" dirty="0" smtClean="0"/>
              <a:t> all over Europes</a:t>
            </a:r>
          </a:p>
          <a:p>
            <a:endParaRPr lang="da-DK" dirty="0"/>
          </a:p>
        </p:txBody>
      </p:sp>
    </p:spTree>
    <p:extLst>
      <p:ext uri="{BB962C8B-B14F-4D97-AF65-F5344CB8AC3E}">
        <p14:creationId xmlns:p14="http://schemas.microsoft.com/office/powerpoint/2010/main" val="2789358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trouble</a:t>
            </a:r>
            <a:r>
              <a:rPr lang="da-DK" dirty="0" smtClean="0"/>
              <a:t> </a:t>
            </a:r>
            <a:r>
              <a:rPr lang="da-DK" dirty="0" err="1" smtClean="0"/>
              <a:t>shooting</a:t>
            </a:r>
            <a:endParaRPr lang="da-DK" dirty="0"/>
          </a:p>
        </p:txBody>
      </p:sp>
      <p:sp>
        <p:nvSpPr>
          <p:cNvPr id="4" name="Tekstboks 6"/>
          <p:cNvSpPr txBox="1"/>
          <p:nvPr/>
        </p:nvSpPr>
        <p:spPr>
          <a:xfrm>
            <a:off x="251520" y="1556792"/>
            <a:ext cx="3925670" cy="4616648"/>
          </a:xfrm>
          <a:prstGeom prst="rect">
            <a:avLst/>
          </a:prstGeom>
          <a:noFill/>
        </p:spPr>
        <p:txBody>
          <a:bodyPr wrap="square" rtlCol="0">
            <a:spAutoFit/>
          </a:bodyPr>
          <a:lstStyle/>
          <a:p>
            <a:r>
              <a:rPr lang="en-GB" sz="1400" dirty="0" smtClean="0">
                <a:solidFill>
                  <a:prstClr val="black"/>
                </a:solidFill>
                <a:latin typeface="Calibri Light" panose="020F0302020204030204" pitchFamily="34" charset="0"/>
              </a:rPr>
              <a:t>Check </a:t>
            </a:r>
            <a:r>
              <a:rPr lang="en-GB" sz="1400" dirty="0">
                <a:solidFill>
                  <a:prstClr val="black"/>
                </a:solidFill>
                <a:latin typeface="Calibri Light" panose="020F0302020204030204" pitchFamily="34" charset="0"/>
              </a:rPr>
              <a:t>the brake disc regularly </a:t>
            </a:r>
            <a:r>
              <a:rPr lang="en-GB" sz="1400" dirty="0" smtClean="0">
                <a:solidFill>
                  <a:prstClr val="black"/>
                </a:solidFill>
                <a:latin typeface="Calibri Light" panose="020F0302020204030204" pitchFamily="34" charset="0"/>
              </a:rPr>
              <a:t>for </a:t>
            </a:r>
            <a:r>
              <a:rPr lang="en-GB" sz="1400" dirty="0">
                <a:solidFill>
                  <a:prstClr val="black"/>
                </a:solidFill>
                <a:latin typeface="Calibri Light" panose="020F0302020204030204" pitchFamily="34" charset="0"/>
              </a:rPr>
              <a:t>condition and wear. </a:t>
            </a:r>
            <a:r>
              <a:rPr lang="en-GB" sz="1400" dirty="0" smtClean="0">
                <a:solidFill>
                  <a:prstClr val="black"/>
                </a:solidFill>
                <a:latin typeface="Calibri Light" panose="020F0302020204030204" pitchFamily="34" charset="0"/>
              </a:rPr>
              <a:t>We </a:t>
            </a:r>
            <a:r>
              <a:rPr lang="en-GB" sz="1400" dirty="0">
                <a:solidFill>
                  <a:prstClr val="black"/>
                </a:solidFill>
                <a:latin typeface="Calibri Light" panose="020F0302020204030204" pitchFamily="34" charset="0"/>
              </a:rPr>
              <a:t>recommend that this should be done when replacing the brake lining</a:t>
            </a:r>
            <a:r>
              <a:rPr lang="en-GB" sz="1400" dirty="0" smtClean="0">
                <a:solidFill>
                  <a:prstClr val="black"/>
                </a:solidFill>
                <a:latin typeface="Calibri Light" panose="020F0302020204030204" pitchFamily="34" charset="0"/>
              </a:rPr>
              <a:t>.</a:t>
            </a:r>
            <a:br>
              <a:rPr lang="en-GB" sz="1400" dirty="0" smtClean="0">
                <a:solidFill>
                  <a:prstClr val="black"/>
                </a:solidFill>
                <a:latin typeface="Calibri Light" panose="020F0302020204030204" pitchFamily="34" charset="0"/>
              </a:rPr>
            </a:br>
            <a:r>
              <a:rPr lang="en-GB" sz="1400" dirty="0" smtClean="0">
                <a:solidFill>
                  <a:prstClr val="black"/>
                </a:solidFill>
                <a:latin typeface="Calibri Light" panose="020F0302020204030204" pitchFamily="34" charset="0"/>
              </a:rPr>
              <a:t>This </a:t>
            </a:r>
            <a:r>
              <a:rPr lang="en-GB" sz="1400" dirty="0">
                <a:solidFill>
                  <a:prstClr val="black"/>
                </a:solidFill>
                <a:latin typeface="Calibri Light" panose="020F0302020204030204" pitchFamily="34" charset="0"/>
              </a:rPr>
              <a:t>check will show if the brake needs to be </a:t>
            </a:r>
            <a:endParaRPr lang="en-GB" sz="1400" dirty="0" smtClean="0">
              <a:solidFill>
                <a:prstClr val="black"/>
              </a:solidFill>
              <a:latin typeface="Calibri Light" panose="020F0302020204030204" pitchFamily="34" charset="0"/>
            </a:endParaRPr>
          </a:p>
          <a:p>
            <a:r>
              <a:rPr lang="en-GB" sz="1400" dirty="0" smtClean="0">
                <a:solidFill>
                  <a:prstClr val="black"/>
                </a:solidFill>
                <a:latin typeface="Calibri Light" panose="020F0302020204030204" pitchFamily="34" charset="0"/>
              </a:rPr>
              <a:t>changed</a:t>
            </a:r>
            <a:r>
              <a:rPr lang="en-GB" sz="1400" dirty="0">
                <a:solidFill>
                  <a:prstClr val="black"/>
                </a:solidFill>
                <a:latin typeface="Calibri Light" panose="020F0302020204030204" pitchFamily="34" charset="0"/>
              </a:rPr>
              <a:t>. </a:t>
            </a:r>
            <a:endParaRPr lang="en-GB" sz="1400" dirty="0" smtClean="0">
              <a:solidFill>
                <a:prstClr val="black"/>
              </a:solidFill>
              <a:latin typeface="Calibri Light" panose="020F0302020204030204" pitchFamily="34" charset="0"/>
            </a:endParaRPr>
          </a:p>
          <a:p>
            <a:r>
              <a:rPr lang="en-GB" sz="1400" dirty="0">
                <a:solidFill>
                  <a:prstClr val="black"/>
                </a:solidFill>
                <a:latin typeface="Calibri Light" panose="020F0302020204030204" pitchFamily="34" charset="0"/>
              </a:rPr>
              <a:t> </a:t>
            </a:r>
            <a:endParaRPr lang="da-DK" sz="1400" dirty="0">
              <a:solidFill>
                <a:prstClr val="black"/>
              </a:solidFill>
              <a:latin typeface="Calibri Light" panose="020F0302020204030204" pitchFamily="34" charset="0"/>
            </a:endParaRPr>
          </a:p>
          <a:p>
            <a:r>
              <a:rPr lang="en-GB" sz="1400" b="1" i="1" u="sng" dirty="0">
                <a:solidFill>
                  <a:prstClr val="black"/>
                </a:solidFill>
                <a:latin typeface="Calibri Light" panose="020F0302020204030204" pitchFamily="34" charset="0"/>
              </a:rPr>
              <a:t>Normally worn disc </a:t>
            </a:r>
            <a:endParaRPr lang="en-GB" sz="1400" b="1" i="1" u="sng" dirty="0" smtClean="0">
              <a:solidFill>
                <a:prstClr val="black"/>
              </a:solidFill>
              <a:latin typeface="Calibri Light" panose="020F0302020204030204" pitchFamily="34" charset="0"/>
            </a:endParaRPr>
          </a:p>
          <a:p>
            <a:r>
              <a:rPr lang="en-GB" sz="1400" dirty="0" smtClean="0">
                <a:solidFill>
                  <a:prstClr val="black"/>
                </a:solidFill>
                <a:latin typeface="Calibri Light" panose="020F0302020204030204" pitchFamily="34" charset="0"/>
              </a:rPr>
              <a:t>Small </a:t>
            </a:r>
            <a:r>
              <a:rPr lang="en-GB" sz="1400" dirty="0">
                <a:solidFill>
                  <a:prstClr val="black"/>
                </a:solidFill>
                <a:latin typeface="Calibri Light" panose="020F0302020204030204" pitchFamily="34" charset="0"/>
              </a:rPr>
              <a:t>regular grooves. </a:t>
            </a:r>
            <a:endParaRPr lang="en-GB" sz="1400" dirty="0" smtClean="0">
              <a:solidFill>
                <a:prstClr val="black"/>
              </a:solidFill>
              <a:latin typeface="Calibri Light" panose="020F0302020204030204" pitchFamily="34" charset="0"/>
            </a:endParaRPr>
          </a:p>
          <a:p>
            <a:r>
              <a:rPr lang="en-GB" sz="1400" dirty="0" smtClean="0">
                <a:solidFill>
                  <a:prstClr val="black"/>
                </a:solidFill>
                <a:latin typeface="Calibri Light" panose="020F0302020204030204" pitchFamily="34" charset="0"/>
              </a:rPr>
              <a:t>Can </a:t>
            </a:r>
            <a:r>
              <a:rPr lang="en-GB" sz="1400" dirty="0">
                <a:solidFill>
                  <a:prstClr val="black"/>
                </a:solidFill>
                <a:latin typeface="Calibri Light" panose="020F0302020204030204" pitchFamily="34" charset="0"/>
              </a:rPr>
              <a:t>be reworked as long as the thickness after the reworking is </a:t>
            </a:r>
            <a:r>
              <a:rPr lang="en-GB" sz="1400" dirty="0" smtClean="0">
                <a:solidFill>
                  <a:prstClr val="black"/>
                </a:solidFill>
                <a:latin typeface="Calibri Light" panose="020F0302020204030204" pitchFamily="34" charset="0"/>
              </a:rPr>
              <a:t>well </a:t>
            </a:r>
            <a:r>
              <a:rPr lang="en-GB" sz="1400" dirty="0">
                <a:solidFill>
                  <a:prstClr val="black"/>
                </a:solidFill>
                <a:latin typeface="Calibri Light" panose="020F0302020204030204" pitchFamily="34" charset="0"/>
              </a:rPr>
              <a:t>above the minimum </a:t>
            </a:r>
            <a:r>
              <a:rPr lang="en-GB" sz="1400" dirty="0" smtClean="0">
                <a:solidFill>
                  <a:prstClr val="black"/>
                </a:solidFill>
                <a:latin typeface="Calibri Light" panose="020F0302020204030204" pitchFamily="34" charset="0"/>
              </a:rPr>
              <a:t>thickness.</a:t>
            </a:r>
            <a:endParaRPr lang="da-DK" sz="1400" dirty="0">
              <a:solidFill>
                <a:prstClr val="black"/>
              </a:solidFill>
              <a:latin typeface="Calibri Light" panose="020F0302020204030204" pitchFamily="34" charset="0"/>
            </a:endParaRPr>
          </a:p>
          <a:p>
            <a:r>
              <a:rPr lang="en-GB" sz="1400" dirty="0">
                <a:solidFill>
                  <a:prstClr val="black"/>
                </a:solidFill>
                <a:latin typeface="Calibri Light" panose="020F0302020204030204" pitchFamily="34" charset="0"/>
              </a:rPr>
              <a:t> </a:t>
            </a:r>
            <a:endParaRPr lang="da-DK" sz="1400" dirty="0">
              <a:solidFill>
                <a:prstClr val="black"/>
              </a:solidFill>
              <a:latin typeface="Calibri Light" panose="020F0302020204030204" pitchFamily="34" charset="0"/>
            </a:endParaRPr>
          </a:p>
          <a:p>
            <a:endParaRPr lang="en-GB" sz="1400" b="1" i="1" u="sng" dirty="0" smtClean="0">
              <a:solidFill>
                <a:prstClr val="black"/>
              </a:solidFill>
              <a:latin typeface="Calibri Light" panose="020F0302020204030204" pitchFamily="34" charset="0"/>
            </a:endParaRPr>
          </a:p>
          <a:p>
            <a:endParaRPr lang="en-GB" sz="1400" b="1" i="1" u="sng" dirty="0" smtClean="0">
              <a:solidFill>
                <a:prstClr val="black"/>
              </a:solidFill>
              <a:latin typeface="Calibri Light" panose="020F0302020204030204" pitchFamily="34" charset="0"/>
            </a:endParaRPr>
          </a:p>
          <a:p>
            <a:r>
              <a:rPr lang="en-GB" sz="1400" b="1" i="1" u="sng" dirty="0" smtClean="0">
                <a:solidFill>
                  <a:prstClr val="black"/>
                </a:solidFill>
                <a:latin typeface="Calibri Light" panose="020F0302020204030204" pitchFamily="34" charset="0"/>
              </a:rPr>
              <a:t>Brake </a:t>
            </a:r>
            <a:r>
              <a:rPr lang="en-GB" sz="1400" b="1" i="1" u="sng" dirty="0">
                <a:solidFill>
                  <a:prstClr val="black"/>
                </a:solidFill>
                <a:latin typeface="Calibri Light" panose="020F0302020204030204" pitchFamily="34" charset="0"/>
              </a:rPr>
              <a:t>disc with deep </a:t>
            </a:r>
            <a:r>
              <a:rPr lang="en-GB" sz="1400" b="1" i="1" u="sng" dirty="0" smtClean="0">
                <a:solidFill>
                  <a:prstClr val="black"/>
                </a:solidFill>
                <a:latin typeface="Calibri Light" panose="020F0302020204030204" pitchFamily="34" charset="0"/>
              </a:rPr>
              <a:t>grooves</a:t>
            </a:r>
            <a:endParaRPr lang="da-DK" sz="1400" b="1" dirty="0">
              <a:solidFill>
                <a:prstClr val="black"/>
              </a:solidFill>
              <a:latin typeface="Calibri Light" panose="020F0302020204030204" pitchFamily="34" charset="0"/>
            </a:endParaRPr>
          </a:p>
          <a:p>
            <a:r>
              <a:rPr lang="en-GB" sz="1400" dirty="0">
                <a:solidFill>
                  <a:prstClr val="black"/>
                </a:solidFill>
                <a:latin typeface="Calibri Light" panose="020F0302020204030204" pitchFamily="34" charset="0"/>
              </a:rPr>
              <a:t>We recommend </a:t>
            </a:r>
            <a:r>
              <a:rPr lang="en-GB" sz="1400" dirty="0" smtClean="0">
                <a:solidFill>
                  <a:prstClr val="black"/>
                </a:solidFill>
                <a:latin typeface="Calibri Light" panose="020F0302020204030204" pitchFamily="34" charset="0"/>
              </a:rPr>
              <a:t>replacement.</a:t>
            </a:r>
            <a:endParaRPr lang="da-DK" sz="1400" dirty="0">
              <a:solidFill>
                <a:prstClr val="black"/>
              </a:solidFill>
              <a:latin typeface="Calibri Light" panose="020F0302020204030204" pitchFamily="34" charset="0"/>
            </a:endParaRPr>
          </a:p>
          <a:p>
            <a:r>
              <a:rPr lang="en-GB" sz="1400" dirty="0">
                <a:solidFill>
                  <a:prstClr val="black"/>
                </a:solidFill>
                <a:latin typeface="Calibri Light" panose="020F0302020204030204" pitchFamily="34" charset="0"/>
              </a:rPr>
              <a:t> </a:t>
            </a:r>
            <a:endParaRPr lang="da-DK" sz="1400" dirty="0">
              <a:solidFill>
                <a:prstClr val="black"/>
              </a:solidFill>
              <a:latin typeface="Calibri Light" panose="020F0302020204030204" pitchFamily="34" charset="0"/>
            </a:endParaRPr>
          </a:p>
          <a:p>
            <a:endParaRPr lang="en-GB" sz="1400" b="1" i="1" u="sng" dirty="0">
              <a:solidFill>
                <a:prstClr val="black"/>
              </a:solidFill>
              <a:latin typeface="Calibri Light" panose="020F0302020204030204" pitchFamily="34" charset="0"/>
            </a:endParaRPr>
          </a:p>
          <a:p>
            <a:endParaRPr lang="en-GB" sz="1400" b="1" i="1" u="sng" dirty="0" smtClean="0">
              <a:solidFill>
                <a:prstClr val="black"/>
              </a:solidFill>
              <a:latin typeface="Calibri Light" panose="020F0302020204030204" pitchFamily="34" charset="0"/>
            </a:endParaRPr>
          </a:p>
          <a:p>
            <a:endParaRPr lang="en-GB" sz="1400" b="1" i="1" u="sng" dirty="0">
              <a:solidFill>
                <a:prstClr val="black"/>
              </a:solidFill>
              <a:latin typeface="Calibri Light" panose="020F0302020204030204" pitchFamily="34" charset="0"/>
            </a:endParaRPr>
          </a:p>
          <a:p>
            <a:r>
              <a:rPr lang="en-GB" sz="1400" b="1" i="1" u="sng" dirty="0" smtClean="0">
                <a:solidFill>
                  <a:prstClr val="black"/>
                </a:solidFill>
                <a:latin typeface="Calibri Light" panose="020F0302020204030204" pitchFamily="34" charset="0"/>
              </a:rPr>
              <a:t>Conically </a:t>
            </a:r>
            <a:r>
              <a:rPr lang="en-GB" sz="1400" b="1" i="1" u="sng" dirty="0">
                <a:solidFill>
                  <a:prstClr val="black"/>
                </a:solidFill>
                <a:latin typeface="Calibri Light" panose="020F0302020204030204" pitchFamily="34" charset="0"/>
              </a:rPr>
              <a:t>worn brake disc </a:t>
            </a:r>
            <a:endParaRPr lang="en-GB" sz="1400" b="1" i="1" u="sng" dirty="0" smtClean="0">
              <a:solidFill>
                <a:prstClr val="black"/>
              </a:solidFill>
              <a:latin typeface="Calibri Light" panose="020F0302020204030204" pitchFamily="34" charset="0"/>
            </a:endParaRPr>
          </a:p>
          <a:p>
            <a:r>
              <a:rPr lang="en-GB" sz="1400" dirty="0" smtClean="0">
                <a:solidFill>
                  <a:prstClr val="black"/>
                </a:solidFill>
                <a:latin typeface="Calibri Light" panose="020F0302020204030204" pitchFamily="34" charset="0"/>
              </a:rPr>
              <a:t>This </a:t>
            </a:r>
            <a:r>
              <a:rPr lang="en-GB" sz="1400" dirty="0">
                <a:solidFill>
                  <a:prstClr val="black"/>
                </a:solidFill>
                <a:latin typeface="Calibri Light" panose="020F0302020204030204" pitchFamily="34" charset="0"/>
              </a:rPr>
              <a:t>must be replaced by a new brake disc</a:t>
            </a:r>
            <a:r>
              <a:rPr lang="en-GB" sz="1400" dirty="0" smtClean="0">
                <a:solidFill>
                  <a:prstClr val="black"/>
                </a:solidFill>
                <a:latin typeface="Calibri Light" panose="020F0302020204030204" pitchFamily="34" charset="0"/>
              </a:rPr>
              <a:t>.</a:t>
            </a:r>
            <a:endParaRPr lang="da-DK" sz="1400" dirty="0">
              <a:solidFill>
                <a:prstClr val="black"/>
              </a:solidFill>
              <a:latin typeface="Calibri Light" panose="020F0302020204030204" pitchFamily="34" charset="0"/>
            </a:endParaRPr>
          </a:p>
        </p:txBody>
      </p:sp>
      <p:pic>
        <p:nvPicPr>
          <p:cNvPr id="5" name="Picture 2" descr="\\SBS13020\PublicNetwork\Marketing\JSA\vejledning_skiver\fi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898" y="2416100"/>
            <a:ext cx="332883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BS13020\PublicNetwork\Marketing\JSA\vejledning_skiver\fig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906" y="3933376"/>
            <a:ext cx="325605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BS13020\PublicNetwork\Marketing\JSA\vejledning_skiver\fig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898" y="5373216"/>
            <a:ext cx="3361574" cy="1440000"/>
          </a:xfrm>
          <a:prstGeom prst="rect">
            <a:avLst/>
          </a:prstGeom>
          <a:noFill/>
          <a:extLst>
            <a:ext uri="{909E8E84-426E-40DD-AFC4-6F175D3DCCD1}">
              <a14:hiddenFill xmlns:a14="http://schemas.microsoft.com/office/drawing/2010/main">
                <a:solidFill>
                  <a:srgbClr val="FFFFFF"/>
                </a:solidFill>
              </a14:hiddenFill>
            </a:ext>
          </a:extLst>
        </p:spPr>
      </p:pic>
      <p:sp>
        <p:nvSpPr>
          <p:cNvPr id="8" name="Højrepil 7"/>
          <p:cNvSpPr/>
          <p:nvPr/>
        </p:nvSpPr>
        <p:spPr>
          <a:xfrm>
            <a:off x="4393405" y="3068960"/>
            <a:ext cx="538635" cy="432048"/>
          </a:xfrm>
          <a:prstGeom prst="rightArrow">
            <a:avLst/>
          </a:prstGeom>
          <a:solidFill>
            <a:srgbClr val="C00000"/>
          </a:solidFill>
          <a:ln>
            <a:solidFill>
              <a:schemeClr val="bg1"/>
            </a:solid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prstClr val="white"/>
              </a:solidFill>
            </a:endParaRPr>
          </a:p>
        </p:txBody>
      </p:sp>
      <p:sp>
        <p:nvSpPr>
          <p:cNvPr id="9" name="Højrepil 8"/>
          <p:cNvSpPr/>
          <p:nvPr/>
        </p:nvSpPr>
        <p:spPr>
          <a:xfrm>
            <a:off x="4393405" y="4149080"/>
            <a:ext cx="538635" cy="432048"/>
          </a:xfrm>
          <a:prstGeom prst="rightArrow">
            <a:avLst/>
          </a:prstGeom>
          <a:solidFill>
            <a:srgbClr val="C00000"/>
          </a:solidFill>
          <a:ln>
            <a:solidFill>
              <a:schemeClr val="bg1"/>
            </a:solid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prstClr val="white"/>
              </a:solidFill>
            </a:endParaRPr>
          </a:p>
        </p:txBody>
      </p:sp>
      <p:sp>
        <p:nvSpPr>
          <p:cNvPr id="10" name="Højrepil 9"/>
          <p:cNvSpPr/>
          <p:nvPr/>
        </p:nvSpPr>
        <p:spPr>
          <a:xfrm>
            <a:off x="4393405" y="5589240"/>
            <a:ext cx="538635" cy="432048"/>
          </a:xfrm>
          <a:prstGeom prst="rightArrow">
            <a:avLst/>
          </a:prstGeom>
          <a:solidFill>
            <a:srgbClr val="C00000"/>
          </a:solidFill>
          <a:ln>
            <a:solidFill>
              <a:schemeClr val="bg1"/>
            </a:solid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prstClr val="white"/>
              </a:solidFill>
            </a:endParaRPr>
          </a:p>
        </p:txBody>
      </p:sp>
    </p:spTree>
    <p:extLst>
      <p:ext uri="{BB962C8B-B14F-4D97-AF65-F5344CB8AC3E}">
        <p14:creationId xmlns:p14="http://schemas.microsoft.com/office/powerpoint/2010/main" val="1272579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trouble</a:t>
            </a:r>
            <a:r>
              <a:rPr lang="da-DK" dirty="0" smtClean="0"/>
              <a:t> </a:t>
            </a:r>
            <a:r>
              <a:rPr lang="da-DK" dirty="0" err="1" smtClean="0"/>
              <a:t>shooting</a:t>
            </a:r>
            <a:endParaRPr lang="da-DK" dirty="0"/>
          </a:p>
        </p:txBody>
      </p:sp>
      <p:sp>
        <p:nvSpPr>
          <p:cNvPr id="4" name="Tekstboks 13"/>
          <p:cNvSpPr txBox="1"/>
          <p:nvPr/>
        </p:nvSpPr>
        <p:spPr>
          <a:xfrm>
            <a:off x="539552" y="1700808"/>
            <a:ext cx="3925670" cy="4739759"/>
          </a:xfrm>
          <a:prstGeom prst="rect">
            <a:avLst/>
          </a:prstGeom>
          <a:noFill/>
        </p:spPr>
        <p:txBody>
          <a:bodyPr wrap="square" rtlCol="0">
            <a:spAutoFit/>
          </a:bodyPr>
          <a:lstStyle/>
          <a:p>
            <a:r>
              <a:rPr lang="en-GB" sz="1600" b="1" i="1" dirty="0">
                <a:solidFill>
                  <a:prstClr val="black"/>
                </a:solidFill>
                <a:latin typeface="Calibri Light" panose="020F0302020204030204" pitchFamily="34" charset="0"/>
              </a:rPr>
              <a:t>Grooves on </a:t>
            </a:r>
            <a:r>
              <a:rPr lang="en-GB" sz="1600" b="1" i="1" dirty="0" smtClean="0">
                <a:solidFill>
                  <a:prstClr val="black"/>
                </a:solidFill>
                <a:latin typeface="Calibri Light" panose="020F0302020204030204" pitchFamily="34" charset="0"/>
              </a:rPr>
              <a:t>surface</a:t>
            </a:r>
          </a:p>
          <a:p>
            <a:endParaRPr lang="da-DK" sz="1400" b="1" i="1" dirty="0">
              <a:solidFill>
                <a:prstClr val="black"/>
              </a:solidFill>
            </a:endParaRPr>
          </a:p>
          <a:p>
            <a:r>
              <a:rPr lang="en-GB" sz="1600" dirty="0" smtClean="0">
                <a:solidFill>
                  <a:prstClr val="black"/>
                </a:solidFill>
                <a:latin typeface="Calibri Light" panose="020F0302020204030204" pitchFamily="34" charset="0"/>
              </a:rPr>
              <a:t>Symptoms: Noise </a:t>
            </a:r>
            <a:r>
              <a:rPr lang="en-GB" sz="1600" dirty="0">
                <a:solidFill>
                  <a:prstClr val="black"/>
                </a:solidFill>
                <a:latin typeface="Calibri Light" panose="020F0302020204030204" pitchFamily="34" charset="0"/>
              </a:rPr>
              <a:t>and judder during braking</a:t>
            </a:r>
            <a:r>
              <a:rPr lang="en-GB" sz="1600" dirty="0" smtClean="0">
                <a:solidFill>
                  <a:prstClr val="black"/>
                </a:solidFill>
                <a:latin typeface="Calibri Light" panose="020F0302020204030204" pitchFamily="34" charset="0"/>
              </a:rPr>
              <a:t>.</a:t>
            </a:r>
          </a:p>
          <a:p>
            <a:pPr marL="285750" indent="-285750">
              <a:buFont typeface="Arial" pitchFamily="34" charset="0"/>
              <a:buChar char="•"/>
            </a:pPr>
            <a:endParaRPr lang="en-GB" sz="1600" dirty="0" smtClean="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Grooved </a:t>
            </a:r>
            <a:r>
              <a:rPr lang="en-GB" sz="1600" dirty="0">
                <a:solidFill>
                  <a:prstClr val="black"/>
                </a:solidFill>
                <a:latin typeface="Calibri Light" panose="020F0302020204030204" pitchFamily="34" charset="0"/>
              </a:rPr>
              <a:t>brake surfaces reduce the brake capacity and efficiency.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Grooves </a:t>
            </a:r>
            <a:r>
              <a:rPr lang="en-GB" sz="1600" dirty="0">
                <a:solidFill>
                  <a:prstClr val="black"/>
                </a:solidFill>
                <a:latin typeface="Calibri Light" panose="020F0302020204030204" pitchFamily="34" charset="0"/>
              </a:rPr>
              <a:t>are normally caused by brake pads that are worn below the minimum thickness – in worst case down to the metal part of the pad.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Grooves </a:t>
            </a:r>
            <a:r>
              <a:rPr lang="en-GB" sz="1600" dirty="0">
                <a:solidFill>
                  <a:prstClr val="black"/>
                </a:solidFill>
                <a:latin typeface="Calibri Light" panose="020F0302020204030204" pitchFamily="34" charset="0"/>
              </a:rPr>
              <a:t>may also be caused by use of wrong type of brake pad.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da-DK"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Check </a:t>
            </a:r>
            <a:r>
              <a:rPr lang="en-GB" sz="1600" dirty="0">
                <a:solidFill>
                  <a:prstClr val="black"/>
                </a:solidFill>
                <a:latin typeface="Calibri Light" panose="020F0302020204030204" pitchFamily="34" charset="0"/>
              </a:rPr>
              <a:t>and replace the pads to avoid same problem in the </a:t>
            </a:r>
            <a:r>
              <a:rPr lang="en-GB" sz="1600" dirty="0" smtClean="0">
                <a:solidFill>
                  <a:prstClr val="black"/>
                </a:solidFill>
                <a:latin typeface="Calibri Light" panose="020F0302020204030204" pitchFamily="34" charset="0"/>
              </a:rPr>
              <a:t>future. Change </a:t>
            </a:r>
            <a:r>
              <a:rPr lang="en-GB" sz="1600" dirty="0">
                <a:solidFill>
                  <a:prstClr val="black"/>
                </a:solidFill>
                <a:latin typeface="Calibri Light" panose="020F0302020204030204" pitchFamily="34" charset="0"/>
              </a:rPr>
              <a:t>or rework the </a:t>
            </a:r>
            <a:r>
              <a:rPr lang="en-GB" sz="1600" dirty="0" smtClean="0">
                <a:solidFill>
                  <a:prstClr val="black"/>
                </a:solidFill>
                <a:latin typeface="Calibri Light" panose="020F0302020204030204" pitchFamily="34" charset="0"/>
              </a:rPr>
              <a:t>disc.</a:t>
            </a:r>
            <a:endParaRPr lang="da-DK" sz="1600" dirty="0">
              <a:solidFill>
                <a:prstClr val="black"/>
              </a:solidFill>
              <a:latin typeface="Calibri Light" panose="020F0302020204030204" pitchFamily="34" charset="0"/>
            </a:endParaRPr>
          </a:p>
          <a:p>
            <a:endParaRPr lang="da-DK" sz="1400" dirty="0">
              <a:solidFill>
                <a:prstClr val="black"/>
              </a:solidFill>
            </a:endParaRPr>
          </a:p>
        </p:txBody>
      </p:sp>
      <p:pic>
        <p:nvPicPr>
          <p:cNvPr id="5" name="Picture 2" descr="\\SBS13020\PublicNetwork\Marketing\JSA\skiver\illustration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997352"/>
            <a:ext cx="3388563"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78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trouble</a:t>
            </a:r>
            <a:r>
              <a:rPr lang="da-DK" dirty="0" smtClean="0"/>
              <a:t> </a:t>
            </a:r>
            <a:r>
              <a:rPr lang="da-DK" dirty="0" err="1" smtClean="0"/>
              <a:t>shooting</a:t>
            </a:r>
            <a:endParaRPr lang="da-DK" dirty="0"/>
          </a:p>
        </p:txBody>
      </p:sp>
      <p:sp>
        <p:nvSpPr>
          <p:cNvPr id="4" name="Tekstboks 4"/>
          <p:cNvSpPr txBox="1"/>
          <p:nvPr/>
        </p:nvSpPr>
        <p:spPr>
          <a:xfrm>
            <a:off x="500606" y="1700808"/>
            <a:ext cx="3925670" cy="2769989"/>
          </a:xfrm>
          <a:prstGeom prst="rect">
            <a:avLst/>
          </a:prstGeom>
          <a:noFill/>
        </p:spPr>
        <p:txBody>
          <a:bodyPr wrap="square" rtlCol="0">
            <a:spAutoFit/>
          </a:bodyPr>
          <a:lstStyle/>
          <a:p>
            <a:r>
              <a:rPr lang="en-GB" sz="1600" b="1" i="1" dirty="0" smtClean="0">
                <a:solidFill>
                  <a:prstClr val="black"/>
                </a:solidFill>
                <a:latin typeface="Calibri Light" panose="020F0302020204030204" pitchFamily="34" charset="0"/>
              </a:rPr>
              <a:t>Excessive Disc Wear</a:t>
            </a:r>
          </a:p>
          <a:p>
            <a:endParaRPr lang="da-DK" sz="1600" b="1" i="1" dirty="0">
              <a:solidFill>
                <a:prstClr val="black"/>
              </a:solidFill>
              <a:latin typeface="Calibri Light" panose="020F0302020204030204" pitchFamily="34" charset="0"/>
            </a:endParaRPr>
          </a:p>
          <a:p>
            <a:r>
              <a:rPr lang="en-GB" sz="1600" dirty="0">
                <a:solidFill>
                  <a:prstClr val="black"/>
                </a:solidFill>
                <a:latin typeface="Calibri Light" panose="020F0302020204030204" pitchFamily="34" charset="0"/>
              </a:rPr>
              <a:t>Excessive disc wear may </a:t>
            </a:r>
            <a:r>
              <a:rPr lang="en-GB" sz="1600" dirty="0" smtClean="0">
                <a:solidFill>
                  <a:prstClr val="black"/>
                </a:solidFill>
                <a:latin typeface="Calibri Light" panose="020F0302020204030204" pitchFamily="34" charset="0"/>
              </a:rPr>
              <a:t>cause </a:t>
            </a:r>
            <a:r>
              <a:rPr lang="en-GB" sz="1600" dirty="0">
                <a:solidFill>
                  <a:prstClr val="black"/>
                </a:solidFill>
                <a:latin typeface="Calibri Light" panose="020F0302020204030204" pitchFamily="34" charset="0"/>
              </a:rPr>
              <a:t>noise and judder. </a:t>
            </a:r>
            <a:endParaRPr lang="en-GB" sz="1600" dirty="0" smtClean="0">
              <a:solidFill>
                <a:prstClr val="black"/>
              </a:solidFill>
              <a:latin typeface="Calibri Light" panose="020F0302020204030204" pitchFamily="34" charset="0"/>
            </a:endParaRPr>
          </a:p>
          <a:p>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If </a:t>
            </a:r>
            <a:r>
              <a:rPr lang="en-GB" sz="1600" dirty="0">
                <a:solidFill>
                  <a:prstClr val="black"/>
                </a:solidFill>
                <a:latin typeface="Calibri Light" panose="020F0302020204030204" pitchFamily="34" charset="0"/>
              </a:rPr>
              <a:t>the disc is worn more than is </a:t>
            </a:r>
            <a:r>
              <a:rPr lang="en-GB" sz="1600" dirty="0" smtClean="0">
                <a:solidFill>
                  <a:prstClr val="black"/>
                </a:solidFill>
                <a:latin typeface="Calibri Light" panose="020F0302020204030204" pitchFamily="34" charset="0"/>
              </a:rPr>
              <a:t>normal:</a:t>
            </a:r>
          </a:p>
          <a:p>
            <a:pPr marL="285750" indent="-285750">
              <a:buFont typeface="Arial" pitchFamily="34" charset="0"/>
              <a:buChar char="•"/>
            </a:pPr>
            <a:r>
              <a:rPr lang="en-GB" sz="1600" dirty="0" smtClean="0">
                <a:solidFill>
                  <a:prstClr val="black"/>
                </a:solidFill>
                <a:latin typeface="Calibri Light" panose="020F0302020204030204" pitchFamily="34" charset="0"/>
              </a:rPr>
              <a:t>Hard </a:t>
            </a:r>
            <a:r>
              <a:rPr lang="en-GB" sz="1600" dirty="0">
                <a:solidFill>
                  <a:prstClr val="black"/>
                </a:solidFill>
                <a:latin typeface="Calibri Light" panose="020F0302020204030204" pitchFamily="34" charset="0"/>
              </a:rPr>
              <a:t>driving,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r>
              <a:rPr lang="en-GB" sz="1600" dirty="0" err="1" smtClean="0">
                <a:solidFill>
                  <a:prstClr val="black"/>
                </a:solidFill>
                <a:latin typeface="Calibri Light" panose="020F0302020204030204" pitchFamily="34" charset="0"/>
              </a:rPr>
              <a:t>Caliper</a:t>
            </a:r>
            <a:r>
              <a:rPr lang="en-GB" sz="1600" dirty="0" smtClean="0">
                <a:solidFill>
                  <a:prstClr val="black"/>
                </a:solidFill>
                <a:latin typeface="Calibri Light" panose="020F0302020204030204" pitchFamily="34" charset="0"/>
              </a:rPr>
              <a:t> </a:t>
            </a:r>
            <a:r>
              <a:rPr lang="en-GB" sz="1600" dirty="0">
                <a:solidFill>
                  <a:prstClr val="black"/>
                </a:solidFill>
                <a:latin typeface="Calibri Light" panose="020F0302020204030204" pitchFamily="34" charset="0"/>
              </a:rPr>
              <a:t>malfunction. </a:t>
            </a:r>
            <a:endParaRPr lang="en-GB" sz="1600" dirty="0" smtClean="0">
              <a:solidFill>
                <a:prstClr val="black"/>
              </a:solidFill>
              <a:latin typeface="Calibri Light" panose="020F0302020204030204" pitchFamily="34" charset="0"/>
            </a:endParaRPr>
          </a:p>
          <a:p>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Check </a:t>
            </a:r>
            <a:r>
              <a:rPr lang="en-GB" sz="1600" dirty="0">
                <a:solidFill>
                  <a:prstClr val="black"/>
                </a:solidFill>
                <a:latin typeface="Calibri Light" panose="020F0302020204030204" pitchFamily="34" charset="0"/>
              </a:rPr>
              <a:t>the brake </a:t>
            </a:r>
            <a:r>
              <a:rPr lang="en-GB" sz="1600" dirty="0" err="1">
                <a:solidFill>
                  <a:prstClr val="black"/>
                </a:solidFill>
                <a:latin typeface="Calibri Light" panose="020F0302020204030204" pitchFamily="34" charset="0"/>
              </a:rPr>
              <a:t>caliper</a:t>
            </a:r>
            <a:r>
              <a:rPr lang="en-GB" sz="1600" dirty="0">
                <a:solidFill>
                  <a:prstClr val="black"/>
                </a:solidFill>
                <a:latin typeface="Calibri Light" panose="020F0302020204030204" pitchFamily="34" charset="0"/>
              </a:rPr>
              <a:t>.</a:t>
            </a:r>
            <a:endParaRPr lang="da-DK" sz="1600" dirty="0">
              <a:solidFill>
                <a:prstClr val="black"/>
              </a:solidFill>
              <a:latin typeface="Calibri Light" panose="020F0302020204030204" pitchFamily="34" charset="0"/>
            </a:endParaRPr>
          </a:p>
          <a:p>
            <a:endParaRPr lang="da-DK" sz="1400" dirty="0">
              <a:solidFill>
                <a:prstClr val="black"/>
              </a:solidFill>
              <a:latin typeface="Calibri Light" panose="020F0302020204030204" pitchFamily="34" charset="0"/>
            </a:endParaRPr>
          </a:p>
        </p:txBody>
      </p:sp>
      <p:pic>
        <p:nvPicPr>
          <p:cNvPr id="5" name="Picture 1" descr="\\SBS13020\PublicNetwork\Marketing\JSA\vejledning_skiver\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607" y="2997352"/>
            <a:ext cx="3464873"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38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trouble</a:t>
            </a:r>
            <a:r>
              <a:rPr lang="da-DK" dirty="0" smtClean="0"/>
              <a:t> </a:t>
            </a:r>
            <a:r>
              <a:rPr lang="da-DK" dirty="0" err="1" smtClean="0"/>
              <a:t>shooting</a:t>
            </a:r>
            <a:endParaRPr lang="da-DK" dirty="0"/>
          </a:p>
        </p:txBody>
      </p:sp>
      <p:sp>
        <p:nvSpPr>
          <p:cNvPr id="4" name="Tekstboks 4"/>
          <p:cNvSpPr txBox="1"/>
          <p:nvPr/>
        </p:nvSpPr>
        <p:spPr>
          <a:xfrm>
            <a:off x="574322" y="1628800"/>
            <a:ext cx="3925670" cy="2800767"/>
          </a:xfrm>
          <a:prstGeom prst="rect">
            <a:avLst/>
          </a:prstGeom>
          <a:noFill/>
        </p:spPr>
        <p:txBody>
          <a:bodyPr wrap="square" rtlCol="0">
            <a:spAutoFit/>
          </a:bodyPr>
          <a:lstStyle/>
          <a:p>
            <a:r>
              <a:rPr lang="en-GB" sz="1600" b="1" i="1" dirty="0" smtClean="0">
                <a:solidFill>
                  <a:prstClr val="black"/>
                </a:solidFill>
                <a:latin typeface="Calibri Light" panose="020F0302020204030204" pitchFamily="34" charset="0"/>
              </a:rPr>
              <a:t>Cracking</a:t>
            </a:r>
          </a:p>
          <a:p>
            <a:endParaRPr lang="da-DK" sz="1600" b="1" i="1"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Cracks </a:t>
            </a:r>
            <a:r>
              <a:rPr lang="en-GB" sz="1600" dirty="0">
                <a:solidFill>
                  <a:prstClr val="black"/>
                </a:solidFill>
                <a:latin typeface="Calibri Light" panose="020F0302020204030204" pitchFamily="34" charset="0"/>
              </a:rPr>
              <a:t>in the brake disc surface leads to braking noise and inefficient braking.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Cracking </a:t>
            </a:r>
            <a:r>
              <a:rPr lang="en-GB" sz="1600" dirty="0">
                <a:solidFill>
                  <a:prstClr val="black"/>
                </a:solidFill>
                <a:latin typeface="Calibri Light" panose="020F0302020204030204" pitchFamily="34" charset="0"/>
              </a:rPr>
              <a:t>can normally be related to </a:t>
            </a:r>
            <a:r>
              <a:rPr lang="en-GB" sz="1600" dirty="0" err="1">
                <a:solidFill>
                  <a:prstClr val="black"/>
                </a:solidFill>
                <a:latin typeface="Calibri Light" panose="020F0302020204030204" pitchFamily="34" charset="0"/>
              </a:rPr>
              <a:t>thermical</a:t>
            </a:r>
            <a:r>
              <a:rPr lang="en-GB" sz="1600" dirty="0">
                <a:solidFill>
                  <a:prstClr val="black"/>
                </a:solidFill>
                <a:latin typeface="Calibri Light" panose="020F0302020204030204" pitchFamily="34" charset="0"/>
              </a:rPr>
              <a:t> reactions due to frequent and excessive changes in disc temperature as a consequence of emergency </a:t>
            </a:r>
            <a:r>
              <a:rPr lang="en-GB" sz="1600" dirty="0" err="1">
                <a:solidFill>
                  <a:prstClr val="black"/>
                </a:solidFill>
                <a:latin typeface="Calibri Light" panose="020F0302020204030204" pitchFamily="34" charset="0"/>
              </a:rPr>
              <a:t>brakings</a:t>
            </a:r>
            <a:r>
              <a:rPr lang="en-GB" sz="1600" dirty="0" smtClean="0">
                <a:solidFill>
                  <a:prstClr val="black"/>
                </a:solidFill>
                <a:latin typeface="Calibri Light" panose="020F0302020204030204" pitchFamily="34" charset="0"/>
              </a:rPr>
              <a:t>.</a:t>
            </a: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Replace the disc.</a:t>
            </a:r>
            <a:endParaRPr lang="da-DK" sz="1600" dirty="0">
              <a:solidFill>
                <a:prstClr val="black"/>
              </a:solidFill>
              <a:latin typeface="Calibri Light" panose="020F0302020204030204" pitchFamily="34" charset="0"/>
            </a:endParaRPr>
          </a:p>
        </p:txBody>
      </p:sp>
      <p:pic>
        <p:nvPicPr>
          <p:cNvPr id="5" name="Picture 2" descr="\\SBS13020\PublicNetwork\Marketing\JSA\skiver\illustration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45" y="2997352"/>
            <a:ext cx="3432443"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449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trouble</a:t>
            </a:r>
            <a:r>
              <a:rPr lang="da-DK" dirty="0" smtClean="0"/>
              <a:t> </a:t>
            </a:r>
            <a:r>
              <a:rPr lang="da-DK" dirty="0" err="1" smtClean="0"/>
              <a:t>shooting</a:t>
            </a:r>
            <a:endParaRPr lang="da-DK" dirty="0"/>
          </a:p>
        </p:txBody>
      </p:sp>
      <p:sp>
        <p:nvSpPr>
          <p:cNvPr id="4" name="Tekstboks 4"/>
          <p:cNvSpPr txBox="1"/>
          <p:nvPr/>
        </p:nvSpPr>
        <p:spPr>
          <a:xfrm>
            <a:off x="611560" y="1617181"/>
            <a:ext cx="3925670" cy="3754874"/>
          </a:xfrm>
          <a:prstGeom prst="rect">
            <a:avLst/>
          </a:prstGeom>
          <a:noFill/>
        </p:spPr>
        <p:txBody>
          <a:bodyPr wrap="square" rtlCol="0">
            <a:spAutoFit/>
          </a:bodyPr>
          <a:lstStyle/>
          <a:p>
            <a:r>
              <a:rPr lang="en-GB" sz="1600" b="1" i="1" dirty="0" smtClean="0">
                <a:solidFill>
                  <a:prstClr val="black"/>
                </a:solidFill>
                <a:latin typeface="Calibri Light" panose="020F0302020204030204" pitchFamily="34" charset="0"/>
              </a:rPr>
              <a:t>Corrosion</a:t>
            </a:r>
          </a:p>
          <a:p>
            <a:endParaRPr lang="da-DK" sz="1600" b="1" i="1" dirty="0" smtClean="0">
              <a:solidFill>
                <a:prstClr val="black"/>
              </a:solidFill>
              <a:latin typeface="Calibri Light" panose="020F0302020204030204" pitchFamily="34" charset="0"/>
            </a:endParaRPr>
          </a:p>
          <a:p>
            <a:r>
              <a:rPr lang="en-GB" sz="1600" dirty="0">
                <a:solidFill>
                  <a:prstClr val="black"/>
                </a:solidFill>
                <a:latin typeface="Calibri Light" panose="020F0302020204030204" pitchFamily="34" charset="0"/>
              </a:rPr>
              <a:t>Corrosion can be registered as intermittent noise from the brake disc combined with reduced braking efficiency</a:t>
            </a:r>
            <a:r>
              <a:rPr lang="en-GB" sz="1600" dirty="0" smtClean="0">
                <a:solidFill>
                  <a:prstClr val="black"/>
                </a:solidFill>
                <a:latin typeface="Calibri Light" panose="020F0302020204030204" pitchFamily="34" charset="0"/>
              </a:rPr>
              <a:t>.</a:t>
            </a:r>
          </a:p>
          <a:p>
            <a:pPr marL="285750" indent="-285750">
              <a:buFont typeface="Arial" pitchFamily="34" charset="0"/>
              <a:buChar char="•"/>
            </a:pPr>
            <a:endParaRPr lang="da-DK" sz="1600" dirty="0">
              <a:solidFill>
                <a:prstClr val="black"/>
              </a:solidFill>
              <a:latin typeface="Calibri Light" panose="020F0302020204030204" pitchFamily="34" charset="0"/>
            </a:endParaRPr>
          </a:p>
          <a:p>
            <a:r>
              <a:rPr lang="en-GB" sz="1600" dirty="0">
                <a:solidFill>
                  <a:prstClr val="black"/>
                </a:solidFill>
                <a:latin typeface="Calibri Light" panose="020F0302020204030204" pitchFamily="34" charset="0"/>
              </a:rPr>
              <a:t>Too early corrosion of the brake disc may be caused by malfunctioning of other components in the disc </a:t>
            </a:r>
            <a:r>
              <a:rPr lang="en-GB" sz="1600" dirty="0" smtClean="0">
                <a:solidFill>
                  <a:prstClr val="black"/>
                </a:solidFill>
                <a:latin typeface="Calibri Light" panose="020F0302020204030204" pitchFamily="34" charset="0"/>
              </a:rPr>
              <a:t>brake </a:t>
            </a:r>
            <a:r>
              <a:rPr lang="en-GB" sz="1600" dirty="0">
                <a:solidFill>
                  <a:prstClr val="black"/>
                </a:solidFill>
                <a:latin typeface="Calibri Light" panose="020F0302020204030204" pitchFamily="34" charset="0"/>
              </a:rPr>
              <a:t>system or infrequent use of the car.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Especially </a:t>
            </a:r>
            <a:r>
              <a:rPr lang="en-GB" sz="1600" dirty="0">
                <a:solidFill>
                  <a:prstClr val="black"/>
                </a:solidFill>
                <a:latin typeface="Calibri Light" panose="020F0302020204030204" pitchFamily="34" charset="0"/>
              </a:rPr>
              <a:t>rear brake disc systems are susceptible to corrosion as the most of the braking pressure </a:t>
            </a:r>
            <a:r>
              <a:rPr lang="en-GB" sz="1600" dirty="0" smtClean="0">
                <a:solidFill>
                  <a:prstClr val="black"/>
                </a:solidFill>
                <a:latin typeface="Calibri Light" panose="020F0302020204030204" pitchFamily="34" charset="0"/>
              </a:rPr>
              <a:t>is on </a:t>
            </a:r>
            <a:r>
              <a:rPr lang="en-GB" sz="1600" dirty="0">
                <a:solidFill>
                  <a:prstClr val="black"/>
                </a:solidFill>
                <a:latin typeface="Calibri Light" panose="020F0302020204030204" pitchFamily="34" charset="0"/>
              </a:rPr>
              <a:t>the front </a:t>
            </a:r>
            <a:r>
              <a:rPr lang="en-GB" sz="1600" dirty="0" smtClean="0">
                <a:solidFill>
                  <a:prstClr val="black"/>
                </a:solidFill>
                <a:latin typeface="Calibri Light" panose="020F0302020204030204" pitchFamily="34" charset="0"/>
              </a:rPr>
              <a:t>axle.</a:t>
            </a:r>
            <a:endParaRPr lang="da-DK" sz="1600" dirty="0">
              <a:solidFill>
                <a:prstClr val="black"/>
              </a:solidFill>
              <a:latin typeface="Calibri Light" panose="020F0302020204030204" pitchFamily="34" charset="0"/>
            </a:endParaRPr>
          </a:p>
          <a:p>
            <a:endParaRPr lang="da-DK" sz="1400" b="1" i="1" dirty="0">
              <a:solidFill>
                <a:prstClr val="black"/>
              </a:solidFill>
            </a:endParaRPr>
          </a:p>
        </p:txBody>
      </p:sp>
      <p:pic>
        <p:nvPicPr>
          <p:cNvPr id="5" name="Picture 2" descr="\\SBS13020\PublicNetwork\Marketing\JSA\skiver\illustration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996952"/>
            <a:ext cx="3293676"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134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trouble</a:t>
            </a:r>
            <a:r>
              <a:rPr lang="da-DK" dirty="0" smtClean="0"/>
              <a:t> </a:t>
            </a:r>
            <a:r>
              <a:rPr lang="da-DK" dirty="0" err="1" smtClean="0"/>
              <a:t>shooting</a:t>
            </a:r>
            <a:endParaRPr lang="da-DK" dirty="0"/>
          </a:p>
        </p:txBody>
      </p:sp>
      <p:sp>
        <p:nvSpPr>
          <p:cNvPr id="4" name="Tekstboks 4"/>
          <p:cNvSpPr txBox="1"/>
          <p:nvPr/>
        </p:nvSpPr>
        <p:spPr>
          <a:xfrm>
            <a:off x="539552" y="1621824"/>
            <a:ext cx="5065928" cy="5262979"/>
          </a:xfrm>
          <a:prstGeom prst="rect">
            <a:avLst/>
          </a:prstGeom>
          <a:noFill/>
        </p:spPr>
        <p:txBody>
          <a:bodyPr wrap="square" rtlCol="0">
            <a:spAutoFit/>
          </a:bodyPr>
          <a:lstStyle/>
          <a:p>
            <a:r>
              <a:rPr lang="en-GB" sz="1600" b="1" i="1" dirty="0" smtClean="0">
                <a:solidFill>
                  <a:prstClr val="black"/>
                </a:solidFill>
                <a:latin typeface="Calibri Light" panose="020F0302020204030204" pitchFamily="34" charset="0"/>
              </a:rPr>
              <a:t>Run-out</a:t>
            </a:r>
          </a:p>
          <a:p>
            <a:endParaRPr lang="da-DK" sz="1600" b="1" i="1" dirty="0" smtClean="0">
              <a:solidFill>
                <a:prstClr val="black"/>
              </a:solidFill>
              <a:latin typeface="Calibri Light" panose="020F0302020204030204" pitchFamily="34" charset="0"/>
            </a:endParaRPr>
          </a:p>
          <a:p>
            <a:r>
              <a:rPr lang="en-GB" sz="1600" dirty="0">
                <a:solidFill>
                  <a:prstClr val="black"/>
                </a:solidFill>
                <a:latin typeface="Calibri Light" panose="020F0302020204030204" pitchFamily="34" charset="0"/>
              </a:rPr>
              <a:t>Disc run-out is the major cause of disc braking </a:t>
            </a:r>
            <a:r>
              <a:rPr lang="en-GB" sz="1600" dirty="0" smtClean="0">
                <a:solidFill>
                  <a:prstClr val="black"/>
                </a:solidFill>
                <a:latin typeface="Calibri Light" panose="020F0302020204030204" pitchFamily="34" charset="0"/>
              </a:rPr>
              <a:t>problems.</a:t>
            </a:r>
          </a:p>
          <a:p>
            <a:pPr marL="285750" indent="-285750">
              <a:buFont typeface="Arial" pitchFamily="34" charset="0"/>
              <a:buChar char="•"/>
            </a:pPr>
            <a:endParaRPr lang="en-GB" sz="1600" dirty="0" smtClean="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Run-out causes steering </a:t>
            </a:r>
            <a:r>
              <a:rPr lang="en-GB" sz="1600" dirty="0">
                <a:solidFill>
                  <a:prstClr val="black"/>
                </a:solidFill>
                <a:latin typeface="Calibri Light" panose="020F0302020204030204" pitchFamily="34" charset="0"/>
              </a:rPr>
              <a:t>vibration and increase in pedal stroke.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Run-out </a:t>
            </a:r>
            <a:r>
              <a:rPr lang="en-GB" sz="1600" dirty="0">
                <a:solidFill>
                  <a:prstClr val="black"/>
                </a:solidFill>
                <a:latin typeface="Calibri Light" panose="020F0302020204030204" pitchFamily="34" charset="0"/>
              </a:rPr>
              <a:t>is </a:t>
            </a:r>
            <a:r>
              <a:rPr lang="en-GB" sz="1600" dirty="0" smtClean="0">
                <a:solidFill>
                  <a:prstClr val="black"/>
                </a:solidFill>
                <a:latin typeface="Calibri Light" panose="020F0302020204030204" pitchFamily="34" charset="0"/>
              </a:rPr>
              <a:t>in most cases caused </a:t>
            </a:r>
            <a:r>
              <a:rPr lang="en-GB" sz="1600" dirty="0">
                <a:solidFill>
                  <a:prstClr val="black"/>
                </a:solidFill>
                <a:latin typeface="Calibri Light" panose="020F0302020204030204" pitchFamily="34" charset="0"/>
              </a:rPr>
              <a:t>by incorrect fitting and not by faulty production of the brake discs.</a:t>
            </a:r>
            <a:endParaRPr lang="da-DK" sz="1600" dirty="0">
              <a:solidFill>
                <a:prstClr val="black"/>
              </a:solidFill>
              <a:latin typeface="Calibri Light" panose="020F0302020204030204" pitchFamily="34" charset="0"/>
            </a:endParaRPr>
          </a:p>
          <a:p>
            <a:pPr marL="285750" indent="-285750">
              <a:buFont typeface="Arial" pitchFamily="34" charset="0"/>
              <a:buChar char="•"/>
            </a:pPr>
            <a:endParaRPr lang="en-GB" sz="1600" dirty="0" smtClean="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The </a:t>
            </a:r>
            <a:r>
              <a:rPr lang="en-GB" sz="1600" dirty="0">
                <a:solidFill>
                  <a:prstClr val="black"/>
                </a:solidFill>
                <a:latin typeface="Calibri Light" panose="020F0302020204030204" pitchFamily="34" charset="0"/>
              </a:rPr>
              <a:t>disc run-out should be measured after fitting (follow SBS fitting guide and vehicle manufacturer’s instructions), and can be measured with a </a:t>
            </a:r>
            <a:r>
              <a:rPr lang="en-GB" sz="1600" dirty="0" err="1">
                <a:solidFill>
                  <a:prstClr val="black"/>
                </a:solidFill>
                <a:latin typeface="Calibri Light" panose="020F0302020204030204" pitchFamily="34" charset="0"/>
              </a:rPr>
              <a:t>micrometer</a:t>
            </a:r>
            <a:r>
              <a:rPr lang="en-GB" sz="1600" dirty="0">
                <a:solidFill>
                  <a:prstClr val="black"/>
                </a:solidFill>
                <a:latin typeface="Calibri Light" panose="020F0302020204030204" pitchFamily="34" charset="0"/>
              </a:rPr>
              <a:t>.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Excessive </a:t>
            </a:r>
            <a:r>
              <a:rPr lang="en-GB" sz="1600" dirty="0">
                <a:solidFill>
                  <a:prstClr val="black"/>
                </a:solidFill>
                <a:latin typeface="Calibri Light" panose="020F0302020204030204" pitchFamily="34" charset="0"/>
              </a:rPr>
              <a:t>run-out at this step may lead to thickness variations of the braking surfaces. </a:t>
            </a:r>
            <a:endParaRPr lang="en-GB" sz="1600" dirty="0" smtClean="0">
              <a:solidFill>
                <a:prstClr val="black"/>
              </a:solidFill>
              <a:latin typeface="Calibri Light" panose="020F0302020204030204" pitchFamily="34" charset="0"/>
            </a:endParaRP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The </a:t>
            </a:r>
            <a:r>
              <a:rPr lang="en-GB" sz="1600" dirty="0">
                <a:solidFill>
                  <a:prstClr val="black"/>
                </a:solidFill>
                <a:latin typeface="Calibri Light" panose="020F0302020204030204" pitchFamily="34" charset="0"/>
              </a:rPr>
              <a:t>disc becomes unevenly worn if there is only partial contact between the disc and the brake pad</a:t>
            </a:r>
            <a:r>
              <a:rPr lang="en-GB" sz="1600" dirty="0" smtClean="0">
                <a:solidFill>
                  <a:prstClr val="black"/>
                </a:solidFill>
                <a:latin typeface="Calibri Light" panose="020F0302020204030204" pitchFamily="34" charset="0"/>
              </a:rPr>
              <a:t>.</a:t>
            </a:r>
          </a:p>
          <a:p>
            <a:pPr marL="285750" indent="-285750">
              <a:buFont typeface="Arial" pitchFamily="34" charset="0"/>
              <a:buChar char="•"/>
            </a:pPr>
            <a:endParaRPr lang="en-GB" sz="1600" dirty="0">
              <a:solidFill>
                <a:prstClr val="black"/>
              </a:solidFill>
              <a:latin typeface="Calibri Light" panose="020F0302020204030204" pitchFamily="34" charset="0"/>
            </a:endParaRPr>
          </a:p>
          <a:p>
            <a:r>
              <a:rPr lang="en-GB" sz="1600" dirty="0" smtClean="0">
                <a:solidFill>
                  <a:prstClr val="black"/>
                </a:solidFill>
                <a:latin typeface="Calibri Light" panose="020F0302020204030204" pitchFamily="34" charset="0"/>
              </a:rPr>
              <a:t>This </a:t>
            </a:r>
            <a:r>
              <a:rPr lang="en-GB" sz="1600" dirty="0">
                <a:solidFill>
                  <a:prstClr val="black"/>
                </a:solidFill>
                <a:latin typeface="Calibri Light" panose="020F0302020204030204" pitchFamily="34" charset="0"/>
              </a:rPr>
              <a:t>problem typically arises after 4000-6000 km.</a:t>
            </a:r>
            <a:r>
              <a:rPr lang="en-GB" sz="1600" i="1" dirty="0">
                <a:solidFill>
                  <a:prstClr val="black"/>
                </a:solidFill>
                <a:latin typeface="Calibri Light" panose="020F0302020204030204" pitchFamily="34" charset="0"/>
              </a:rPr>
              <a:t>  </a:t>
            </a:r>
            <a:endParaRPr lang="da-DK" sz="1600" dirty="0">
              <a:solidFill>
                <a:prstClr val="black"/>
              </a:solidFill>
              <a:latin typeface="Calibri Light" panose="020F0302020204030204" pitchFamily="34" charset="0"/>
            </a:endParaRPr>
          </a:p>
        </p:txBody>
      </p:sp>
      <p:pic>
        <p:nvPicPr>
          <p:cNvPr id="5" name="Picture 3" descr="\\SBS13020\PublicNetwork\Marketing\JSA\vejledning_skiver\4213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5480" y="3357312"/>
            <a:ext cx="3935072" cy="2880000"/>
          </a:xfrm>
          <a:prstGeom prst="rect">
            <a:avLst/>
          </a:prstGeom>
          <a:ln>
            <a:noFill/>
          </a:ln>
          <a:effectLst>
            <a:outerShdw blurRad="292100" dist="139700" dir="2700000" algn="tl" rotWithShape="0">
              <a:srgbClr val="333333">
                <a:alpha val="65000"/>
              </a:srgbClr>
            </a:outerShdw>
          </a:effectLst>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543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discs – </a:t>
            </a:r>
            <a:r>
              <a:rPr lang="da-DK" dirty="0" err="1" smtClean="0"/>
              <a:t>trouble</a:t>
            </a:r>
            <a:r>
              <a:rPr lang="da-DK" dirty="0" smtClean="0"/>
              <a:t> </a:t>
            </a:r>
            <a:r>
              <a:rPr lang="da-DK" dirty="0" err="1" smtClean="0"/>
              <a:t>shooting</a:t>
            </a:r>
            <a:endParaRPr lang="da-DK" dirty="0"/>
          </a:p>
        </p:txBody>
      </p:sp>
      <p:graphicFrame>
        <p:nvGraphicFramePr>
          <p:cNvPr id="5" name="Tabel 4"/>
          <p:cNvGraphicFramePr>
            <a:graphicFrameLocks noGrp="1"/>
          </p:cNvGraphicFramePr>
          <p:nvPr>
            <p:extLst>
              <p:ext uri="{D42A27DB-BD31-4B8C-83A1-F6EECF244321}">
                <p14:modId xmlns:p14="http://schemas.microsoft.com/office/powerpoint/2010/main" val="3960756720"/>
              </p:ext>
            </p:extLst>
          </p:nvPr>
        </p:nvGraphicFramePr>
        <p:xfrm>
          <a:off x="539552" y="1772816"/>
          <a:ext cx="7965258" cy="4909488"/>
        </p:xfrm>
        <a:graphic>
          <a:graphicData uri="http://schemas.openxmlformats.org/drawingml/2006/table">
            <a:tbl>
              <a:tblPr firstRow="1" firstCol="1" bandRow="1" bandCol="1"/>
              <a:tblGrid>
                <a:gridCol w="5224177">
                  <a:extLst>
                    <a:ext uri="{9D8B030D-6E8A-4147-A177-3AD203B41FA5}">
                      <a16:colId xmlns:a16="http://schemas.microsoft.com/office/drawing/2014/main" xmlns="" val="20000"/>
                    </a:ext>
                  </a:extLst>
                </a:gridCol>
                <a:gridCol w="391583">
                  <a:extLst>
                    <a:ext uri="{9D8B030D-6E8A-4147-A177-3AD203B41FA5}">
                      <a16:colId xmlns:a16="http://schemas.microsoft.com/office/drawing/2014/main" xmlns="" val="20001"/>
                    </a:ext>
                  </a:extLst>
                </a:gridCol>
                <a:gridCol w="391583">
                  <a:extLst>
                    <a:ext uri="{9D8B030D-6E8A-4147-A177-3AD203B41FA5}">
                      <a16:colId xmlns:a16="http://schemas.microsoft.com/office/drawing/2014/main" xmlns="" val="20002"/>
                    </a:ext>
                  </a:extLst>
                </a:gridCol>
                <a:gridCol w="391583">
                  <a:extLst>
                    <a:ext uri="{9D8B030D-6E8A-4147-A177-3AD203B41FA5}">
                      <a16:colId xmlns:a16="http://schemas.microsoft.com/office/drawing/2014/main" xmlns="" val="20003"/>
                    </a:ext>
                  </a:extLst>
                </a:gridCol>
                <a:gridCol w="391583">
                  <a:extLst>
                    <a:ext uri="{9D8B030D-6E8A-4147-A177-3AD203B41FA5}">
                      <a16:colId xmlns:a16="http://schemas.microsoft.com/office/drawing/2014/main" xmlns="" val="20004"/>
                    </a:ext>
                  </a:extLst>
                </a:gridCol>
                <a:gridCol w="391583">
                  <a:extLst>
                    <a:ext uri="{9D8B030D-6E8A-4147-A177-3AD203B41FA5}">
                      <a16:colId xmlns:a16="http://schemas.microsoft.com/office/drawing/2014/main" xmlns="" val="20005"/>
                    </a:ext>
                  </a:extLst>
                </a:gridCol>
                <a:gridCol w="391583">
                  <a:extLst>
                    <a:ext uri="{9D8B030D-6E8A-4147-A177-3AD203B41FA5}">
                      <a16:colId xmlns:a16="http://schemas.microsoft.com/office/drawing/2014/main" xmlns="" val="20006"/>
                    </a:ext>
                  </a:extLst>
                </a:gridCol>
                <a:gridCol w="391583">
                  <a:extLst>
                    <a:ext uri="{9D8B030D-6E8A-4147-A177-3AD203B41FA5}">
                      <a16:colId xmlns:a16="http://schemas.microsoft.com/office/drawing/2014/main" xmlns="" val="20007"/>
                    </a:ext>
                  </a:extLst>
                </a:gridCol>
              </a:tblGrid>
              <a:tr h="175813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endParaRPr lang="en-GB" sz="1000" dirty="0" smtClean="0">
                        <a:effectLst/>
                        <a:latin typeface="Calibri Light" panose="020F0302020204030204" pitchFamily="34" charset="0"/>
                      </a:endParaRPr>
                    </a:p>
                    <a:p>
                      <a:pPr>
                        <a:spcAft>
                          <a:spcPts val="0"/>
                        </a:spcAft>
                      </a:pPr>
                      <a:r>
                        <a:rPr lang="en-GB" sz="1800" dirty="0" smtClean="0">
                          <a:effectLst/>
                          <a:latin typeface="Calibri Light" panose="020F0302020204030204" pitchFamily="34" charset="0"/>
                        </a:rPr>
                        <a:t>FAILURE</a:t>
                      </a:r>
                      <a:r>
                        <a:rPr lang="en-GB" sz="1800" baseline="0" dirty="0" smtClean="0">
                          <a:effectLst/>
                          <a:latin typeface="Calibri Light" panose="020F0302020204030204" pitchFamily="34" charset="0"/>
                        </a:rPr>
                        <a:t> (RIGHT)</a:t>
                      </a:r>
                      <a:endParaRPr lang="en-GB" sz="1800" dirty="0" smtClean="0">
                        <a:effectLst/>
                        <a:latin typeface="Calibri Light" panose="020F0302020204030204" pitchFamily="34" charset="0"/>
                      </a:endParaRPr>
                    </a:p>
                    <a:p>
                      <a:pPr>
                        <a:spcAft>
                          <a:spcPts val="0"/>
                        </a:spcAft>
                      </a:pPr>
                      <a:endParaRPr lang="en-GB" sz="1800" dirty="0" smtClean="0">
                        <a:effectLst/>
                        <a:latin typeface="Calibri Light" panose="020F0302020204030204" pitchFamily="34" charset="0"/>
                      </a:endParaRPr>
                    </a:p>
                    <a:p>
                      <a:pPr>
                        <a:spcAft>
                          <a:spcPts val="0"/>
                        </a:spcAft>
                      </a:pPr>
                      <a:r>
                        <a:rPr lang="en-GB" sz="1800" dirty="0" smtClean="0">
                          <a:effectLst/>
                          <a:latin typeface="Calibri Light" panose="020F0302020204030204" pitchFamily="34" charset="0"/>
                        </a:rPr>
                        <a:t>REMEDIAL ACTION (BELOW)</a:t>
                      </a:r>
                    </a:p>
                    <a:p>
                      <a:pPr>
                        <a:spcAft>
                          <a:spcPts val="0"/>
                        </a:spcAft>
                      </a:pPr>
                      <a:endParaRPr lang="da-DK" sz="1000" b="1" dirty="0">
                        <a:effectLst/>
                        <a:latin typeface="Calibri Light" panose="020F0302020204030204" pitchFamily="34" charset="0"/>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1755" marR="71755">
                        <a:spcAft>
                          <a:spcPts val="0"/>
                        </a:spcAft>
                      </a:pPr>
                      <a:r>
                        <a:rPr lang="en-GB" sz="1000" dirty="0">
                          <a:effectLst/>
                          <a:latin typeface="Calibri Light" panose="020F0302020204030204" pitchFamily="34" charset="0"/>
                        </a:rPr>
                        <a:t>Uneven wear of disc pad linings </a:t>
                      </a:r>
                      <a:endParaRPr lang="da-DK" sz="1000" dirty="0">
                        <a:effectLst/>
                        <a:latin typeface="Calibri Light" panose="020F0302020204030204" pitchFamily="34" charset="0"/>
                        <a:ea typeface="Times New Roman"/>
                        <a:cs typeface="Times New Roman"/>
                      </a:endParaRPr>
                    </a:p>
                  </a:txBody>
                  <a:tcPr marL="44450" marR="44450" marT="0" marB="0"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1755" marR="71755">
                        <a:spcAft>
                          <a:spcPts val="0"/>
                        </a:spcAft>
                      </a:pPr>
                      <a:r>
                        <a:rPr lang="en-GB" sz="1000" dirty="0">
                          <a:effectLst/>
                          <a:latin typeface="Calibri Light" panose="020F0302020204030204" pitchFamily="34" charset="0"/>
                        </a:rPr>
                        <a:t>Binding brakes (excessive temperature)</a:t>
                      </a:r>
                      <a:endParaRPr lang="da-DK" sz="1000" dirty="0">
                        <a:effectLst/>
                        <a:latin typeface="Calibri Light" panose="020F0302020204030204" pitchFamily="34" charset="0"/>
                        <a:ea typeface="Times New Roman"/>
                        <a:cs typeface="Times New Roman"/>
                      </a:endParaRPr>
                    </a:p>
                  </a:txBody>
                  <a:tcPr marL="44450" marR="44450" marT="0" marB="0"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1755" marR="71755">
                        <a:spcAft>
                          <a:spcPts val="0"/>
                        </a:spcAft>
                      </a:pPr>
                      <a:r>
                        <a:rPr lang="en-GB" sz="1000" dirty="0">
                          <a:effectLst/>
                          <a:latin typeface="Calibri Light" panose="020F0302020204030204" pitchFamily="34" charset="0"/>
                        </a:rPr>
                        <a:t>Vehicle pulse to one side when braking</a:t>
                      </a:r>
                      <a:endParaRPr lang="da-DK" sz="1000" dirty="0">
                        <a:effectLst/>
                        <a:latin typeface="Calibri Light" panose="020F0302020204030204" pitchFamily="34" charset="0"/>
                        <a:ea typeface="Times New Roman"/>
                        <a:cs typeface="Times New Roman"/>
                      </a:endParaRPr>
                    </a:p>
                  </a:txBody>
                  <a:tcPr marL="44450" marR="44450" marT="0" marB="0"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1755" marR="71755">
                        <a:spcAft>
                          <a:spcPts val="0"/>
                        </a:spcAft>
                      </a:pPr>
                      <a:r>
                        <a:rPr lang="en-GB" sz="1000" dirty="0">
                          <a:effectLst/>
                          <a:latin typeface="Calibri Light" panose="020F0302020204030204" pitchFamily="34" charset="0"/>
                        </a:rPr>
                        <a:t>Brake squeal</a:t>
                      </a:r>
                      <a:endParaRPr lang="da-DK" sz="1000" dirty="0">
                        <a:effectLst/>
                        <a:latin typeface="Calibri Light" panose="020F0302020204030204" pitchFamily="34" charset="0"/>
                        <a:ea typeface="Times New Roman"/>
                        <a:cs typeface="Times New Roman"/>
                      </a:endParaRPr>
                    </a:p>
                  </a:txBody>
                  <a:tcPr marL="44450" marR="44450" marT="0" marB="0"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1755" marR="71755">
                        <a:spcAft>
                          <a:spcPts val="0"/>
                        </a:spcAft>
                      </a:pPr>
                      <a:r>
                        <a:rPr lang="en-GB" sz="1000" dirty="0">
                          <a:effectLst/>
                          <a:latin typeface="Calibri Light" panose="020F0302020204030204" pitchFamily="34" charset="0"/>
                        </a:rPr>
                        <a:t>Excessive pedal travel</a:t>
                      </a:r>
                      <a:endParaRPr lang="da-DK" sz="1000" dirty="0">
                        <a:effectLst/>
                        <a:latin typeface="Calibri Light" panose="020F0302020204030204" pitchFamily="34" charset="0"/>
                        <a:ea typeface="Times New Roman"/>
                        <a:cs typeface="Times New Roman"/>
                      </a:endParaRPr>
                    </a:p>
                  </a:txBody>
                  <a:tcPr marL="44450" marR="44450" marT="0" marB="0"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1755" marR="71755">
                        <a:spcAft>
                          <a:spcPts val="0"/>
                        </a:spcAft>
                      </a:pPr>
                      <a:r>
                        <a:rPr lang="en-GB" sz="1000" dirty="0">
                          <a:effectLst/>
                          <a:latin typeface="Calibri Light" panose="020F0302020204030204" pitchFamily="34" charset="0"/>
                        </a:rPr>
                        <a:t>Steering vibration when braking</a:t>
                      </a:r>
                      <a:endParaRPr lang="da-DK" sz="1000" dirty="0">
                        <a:effectLst/>
                        <a:latin typeface="Calibri Light" panose="020F0302020204030204" pitchFamily="34" charset="0"/>
                        <a:ea typeface="Times New Roman"/>
                        <a:cs typeface="Times New Roman"/>
                      </a:endParaRPr>
                    </a:p>
                  </a:txBody>
                  <a:tcPr marL="44450" marR="44450" marT="0" marB="0"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1755" marR="71755">
                        <a:spcAft>
                          <a:spcPts val="0"/>
                        </a:spcAft>
                      </a:pPr>
                      <a:r>
                        <a:rPr lang="en-GB" sz="1000" dirty="0">
                          <a:effectLst/>
                          <a:latin typeface="Calibri Light" panose="020F0302020204030204" pitchFamily="34" charset="0"/>
                        </a:rPr>
                        <a:t>Increased pedal stroke</a:t>
                      </a:r>
                      <a:endParaRPr lang="da-DK" sz="1000" dirty="0">
                        <a:effectLst/>
                        <a:latin typeface="Calibri Light" panose="020F0302020204030204" pitchFamily="34" charset="0"/>
                        <a:ea typeface="Times New Roman"/>
                        <a:cs typeface="Times New Roman"/>
                      </a:endParaRPr>
                    </a:p>
                  </a:txBody>
                  <a:tcPr marL="44450" marR="44450" marT="0" marB="0" vert="vert27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xmlns="" val="10000"/>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Replace brake pads</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Ensuring that the prescribed lining is used</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sym typeface="Wingdings 2"/>
                        </a:rPr>
                        <a:t></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1"/>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Check </a:t>
                      </a:r>
                      <a:r>
                        <a:rPr lang="en-GB" sz="1000" dirty="0" err="1">
                          <a:effectLst/>
                          <a:latin typeface="Calibri Light" panose="020F0302020204030204" pitchFamily="34" charset="0"/>
                        </a:rPr>
                        <a:t>caliper</a:t>
                      </a:r>
                      <a:r>
                        <a:rPr lang="en-GB" sz="1000" dirty="0">
                          <a:effectLst/>
                          <a:latin typeface="Calibri Light" panose="020F0302020204030204" pitchFamily="34" charset="0"/>
                        </a:rPr>
                        <a:t> function: Check that sliding mechanisms/pistons are not seized and corrosion free</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sym typeface="Wingdings 2"/>
                        </a:rPr>
                        <a:t></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sym typeface="Wingdings 2"/>
                        </a:rPr>
                        <a:t></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2"/>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Check disc for thickness, run-out and general condition</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 </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3"/>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Check hydraulic system for fluid leakage</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 </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4"/>
                  </a:ext>
                </a:extLst>
              </a:tr>
              <a:tr h="4277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Check linings have not been contaminated by brake fluid or copper </a:t>
                      </a:r>
                      <a:r>
                        <a:rPr lang="en-GB" sz="1000" dirty="0" smtClean="0">
                          <a:effectLst/>
                          <a:latin typeface="Calibri Light" panose="020F0302020204030204" pitchFamily="34" charset="0"/>
                        </a:rPr>
                        <a:t>grease</a:t>
                      </a:r>
                    </a:p>
                    <a:p>
                      <a:pPr>
                        <a:spcAft>
                          <a:spcPts val="0"/>
                        </a:spcAft>
                      </a:pP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5"/>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Check brake pads/</a:t>
                      </a:r>
                      <a:r>
                        <a:rPr lang="en-GB" sz="1000" dirty="0" err="1">
                          <a:effectLst/>
                          <a:latin typeface="Calibri Light" panose="020F0302020204030204" pitchFamily="34" charset="0"/>
                        </a:rPr>
                        <a:t>caliper</a:t>
                      </a:r>
                      <a:r>
                        <a:rPr lang="en-GB" sz="1000" dirty="0">
                          <a:effectLst/>
                          <a:latin typeface="Calibri Light" panose="020F0302020204030204" pitchFamily="34" charset="0"/>
                        </a:rPr>
                        <a:t> retaining springs and clips</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 </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6"/>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Bleed the braking system</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 </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7"/>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Ensure wheel bearings are adjusted to manufacturer’s specifications</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 </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sym typeface="Wingdings 2"/>
                        </a:rPr>
                        <a:t></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8"/>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Check steering components, suspension and wheel hubs</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 </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sym typeface="Wingdings 2"/>
                        </a:rPr>
                        <a:t></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09"/>
                  </a:ext>
                </a:extLst>
              </a:tr>
              <a:tr h="2851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GB" sz="1000" dirty="0">
                          <a:effectLst/>
                          <a:latin typeface="Calibri Light" panose="020F0302020204030204" pitchFamily="34" charset="0"/>
                        </a:rPr>
                        <a:t>Check tyres and wheel rims for damage</a:t>
                      </a:r>
                      <a:endParaRPr lang="da-DK" sz="1000" dirty="0">
                        <a:effectLst/>
                        <a:latin typeface="Calibri Light" panose="020F0302020204030204" pitchFamily="34" charset="0"/>
                      </a:endParaRPr>
                    </a:p>
                    <a:p>
                      <a:pPr>
                        <a:spcAft>
                          <a:spcPts val="0"/>
                        </a:spcAft>
                      </a:pPr>
                      <a:r>
                        <a:rPr lang="en-GB" sz="1000" dirty="0">
                          <a:effectLst/>
                          <a:latin typeface="Calibri Light" panose="020F0302020204030204" pitchFamily="34" charset="0"/>
                        </a:rPr>
                        <a:t> </a:t>
                      </a:r>
                      <a:endParaRPr lang="da-DK" sz="1000" dirty="0">
                        <a:effectLst/>
                        <a:latin typeface="Calibri Light" panose="020F0302020204030204" pitchFamily="34" charset="0"/>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rPr>
                        <a:t> </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a:solidFill>
                            <a:schemeClr val="accent3"/>
                          </a:solidFill>
                          <a:effectLst/>
                          <a:sym typeface="Wingdings 2"/>
                        </a:rPr>
                        <a:t></a:t>
                      </a:r>
                      <a:endParaRPr lang="da-DK" sz="110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en-GB" sz="800" dirty="0">
                          <a:solidFill>
                            <a:schemeClr val="accent3"/>
                          </a:solidFill>
                          <a:effectLst/>
                        </a:rPr>
                        <a:t> </a:t>
                      </a:r>
                      <a:endParaRPr lang="da-DK" sz="1100" dirty="0">
                        <a:solidFill>
                          <a:schemeClr val="accent3"/>
                        </a:solidFill>
                        <a:effectLst/>
                        <a:latin typeface="Arial"/>
                        <a:ea typeface="Times New Roman"/>
                        <a:cs typeface="Times New Roman"/>
                      </a:endParaRPr>
                    </a:p>
                  </a:txBody>
                  <a:tcPr marL="44450" marR="4445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109435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8290356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4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Bille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5334" y="1628800"/>
            <a:ext cx="6311855" cy="4211191"/>
          </a:xfrm>
          <a:prstGeom prst="rect">
            <a:avLst/>
          </a:prstGeom>
        </p:spPr>
      </p:pic>
      <p:sp>
        <p:nvSpPr>
          <p:cNvPr id="2" name="Titel 1"/>
          <p:cNvSpPr>
            <a:spLocks noGrp="1"/>
          </p:cNvSpPr>
          <p:nvPr>
            <p:ph type="title"/>
          </p:nvPr>
        </p:nvSpPr>
        <p:spPr/>
        <p:txBody>
          <a:bodyPr/>
          <a:lstStyle/>
          <a:p>
            <a:r>
              <a:rPr lang="da-DK" dirty="0" err="1" smtClean="0"/>
              <a:t>Brake</a:t>
            </a:r>
            <a:r>
              <a:rPr lang="da-DK" dirty="0" smtClean="0"/>
              <a:t> </a:t>
            </a:r>
            <a:r>
              <a:rPr lang="da-DK" dirty="0" err="1" smtClean="0"/>
              <a:t>pads</a:t>
            </a:r>
            <a:endParaRPr lang="da-DK" dirty="0"/>
          </a:p>
        </p:txBody>
      </p:sp>
      <p:sp>
        <p:nvSpPr>
          <p:cNvPr id="4" name="Tekstboks 6"/>
          <p:cNvSpPr txBox="1">
            <a:spLocks noChangeArrowheads="1"/>
          </p:cNvSpPr>
          <p:nvPr/>
        </p:nvSpPr>
        <p:spPr bwMode="auto">
          <a:xfrm>
            <a:off x="467544" y="1628800"/>
            <a:ext cx="7704856" cy="3647152"/>
          </a:xfrm>
          <a:prstGeom prst="rect">
            <a:avLst/>
          </a:prstGeom>
          <a:noFill/>
          <a:ln w="9525">
            <a:noFill/>
            <a:miter lim="800000"/>
            <a:headEnd/>
            <a:tailEnd/>
          </a:ln>
        </p:spPr>
        <p:txBody>
          <a:bodyPr wrap="square">
            <a:spAutoFit/>
          </a:bodyPr>
          <a:lstStyle/>
          <a:p>
            <a:pPr>
              <a:spcBef>
                <a:spcPts val="600"/>
              </a:spcBef>
              <a:tabLst>
                <a:tab pos="361950" algn="l"/>
              </a:tabLst>
            </a:pPr>
            <a:r>
              <a:rPr lang="da-DK" dirty="0" smtClean="0">
                <a:solidFill>
                  <a:prstClr val="black"/>
                </a:solidFill>
                <a:latin typeface="Calibri Light" panose="020F0302020204030204" pitchFamily="34" charset="0"/>
              </a:rPr>
              <a:t>For </a:t>
            </a:r>
            <a:r>
              <a:rPr lang="da-DK" dirty="0" err="1">
                <a:solidFill>
                  <a:prstClr val="black"/>
                </a:solidFill>
                <a:latin typeface="Calibri Light" panose="020F0302020204030204" pitchFamily="34" charset="0"/>
              </a:rPr>
              <a:t>passenger</a:t>
            </a:r>
            <a:r>
              <a:rPr lang="da-DK" dirty="0">
                <a:solidFill>
                  <a:prstClr val="black"/>
                </a:solidFill>
                <a:latin typeface="Calibri Light" panose="020F0302020204030204" pitchFamily="34" charset="0"/>
              </a:rPr>
              <a:t> </a:t>
            </a:r>
            <a:r>
              <a:rPr lang="da-DK" dirty="0" err="1">
                <a:solidFill>
                  <a:prstClr val="black"/>
                </a:solidFill>
                <a:latin typeface="Calibri Light" panose="020F0302020204030204" pitchFamily="34" charset="0"/>
              </a:rPr>
              <a:t>cars</a:t>
            </a:r>
            <a:r>
              <a:rPr lang="da-DK" dirty="0">
                <a:solidFill>
                  <a:prstClr val="black"/>
                </a:solidFill>
                <a:latin typeface="Calibri Light" panose="020F0302020204030204" pitchFamily="34" charset="0"/>
              </a:rPr>
              <a:t> and light </a:t>
            </a:r>
            <a:r>
              <a:rPr lang="da-DK" dirty="0" err="1" smtClean="0">
                <a:solidFill>
                  <a:prstClr val="black"/>
                </a:solidFill>
                <a:latin typeface="Calibri Light" panose="020F0302020204030204" pitchFamily="34" charset="0"/>
              </a:rPr>
              <a:t>commercial</a:t>
            </a:r>
            <a:r>
              <a:rPr lang="da-DK" dirty="0" smtClean="0">
                <a:solidFill>
                  <a:prstClr val="black"/>
                </a:solidFill>
                <a:latin typeface="Calibri Light" panose="020F0302020204030204" pitchFamily="34" charset="0"/>
              </a:rPr>
              <a:t> vans </a:t>
            </a:r>
            <a:endParaRPr lang="da-DK" dirty="0">
              <a:solidFill>
                <a:prstClr val="black"/>
              </a:solidFill>
              <a:latin typeface="Calibri Light" panose="020F0302020204030204" pitchFamily="34" charset="0"/>
            </a:endParaRPr>
          </a:p>
          <a:p>
            <a:pPr>
              <a:spcBef>
                <a:spcPts val="600"/>
              </a:spcBef>
              <a:tabLst>
                <a:tab pos="361950" algn="l"/>
              </a:tabLst>
            </a:pPr>
            <a:r>
              <a:rPr lang="da-DK" dirty="0" smtClean="0">
                <a:solidFill>
                  <a:prstClr val="black"/>
                </a:solidFill>
                <a:latin typeface="Calibri Light" panose="020F0302020204030204" pitchFamily="34" charset="0"/>
              </a:rPr>
              <a:t>European </a:t>
            </a:r>
            <a:r>
              <a:rPr lang="da-DK" dirty="0">
                <a:solidFill>
                  <a:prstClr val="black"/>
                </a:solidFill>
                <a:latin typeface="Calibri Light" panose="020F0302020204030204" pitchFamily="34" charset="0"/>
              </a:rPr>
              <a:t>car </a:t>
            </a:r>
            <a:r>
              <a:rPr lang="da-DK" dirty="0" err="1">
                <a:solidFill>
                  <a:prstClr val="black"/>
                </a:solidFill>
                <a:latin typeface="Calibri Light" panose="020F0302020204030204" pitchFamily="34" charset="0"/>
              </a:rPr>
              <a:t>fleet</a:t>
            </a:r>
            <a:r>
              <a:rPr lang="da-DK" dirty="0">
                <a:solidFill>
                  <a:prstClr val="black"/>
                </a:solidFill>
                <a:latin typeface="Calibri Light" panose="020F0302020204030204" pitchFamily="34" charset="0"/>
              </a:rPr>
              <a:t>:  &gt; </a:t>
            </a:r>
            <a:r>
              <a:rPr lang="da-DK" dirty="0" smtClean="0">
                <a:solidFill>
                  <a:prstClr val="black"/>
                </a:solidFill>
                <a:latin typeface="Calibri Light" panose="020F0302020204030204" pitchFamily="34" charset="0"/>
              </a:rPr>
              <a:t>90</a:t>
            </a:r>
            <a:r>
              <a:rPr lang="da-DK" dirty="0">
                <a:solidFill>
                  <a:prstClr val="black"/>
                </a:solidFill>
                <a:latin typeface="Calibri Light" panose="020F0302020204030204" pitchFamily="34" charset="0"/>
              </a:rPr>
              <a:t>%</a:t>
            </a:r>
          </a:p>
          <a:p>
            <a:pPr>
              <a:spcBef>
                <a:spcPts val="600"/>
              </a:spcBef>
              <a:tabLst>
                <a:tab pos="361950" algn="l"/>
              </a:tabLst>
            </a:pPr>
            <a:r>
              <a:rPr lang="da-DK" dirty="0" err="1" smtClean="0">
                <a:solidFill>
                  <a:prstClr val="black"/>
                </a:solidFill>
                <a:latin typeface="Calibri Light" panose="020F0302020204030204" pitchFamily="34" charset="0"/>
              </a:rPr>
              <a:t>According</a:t>
            </a:r>
            <a:r>
              <a:rPr lang="da-DK" dirty="0" smtClean="0">
                <a:solidFill>
                  <a:prstClr val="black"/>
                </a:solidFill>
                <a:latin typeface="Calibri Light" panose="020F0302020204030204" pitchFamily="34" charset="0"/>
              </a:rPr>
              <a:t> </a:t>
            </a:r>
            <a:r>
              <a:rPr lang="da-DK" dirty="0">
                <a:solidFill>
                  <a:prstClr val="black"/>
                </a:solidFill>
                <a:latin typeface="Calibri Light" panose="020F0302020204030204" pitchFamily="34" charset="0"/>
              </a:rPr>
              <a:t>to OE dimensions</a:t>
            </a:r>
          </a:p>
          <a:p>
            <a:pPr>
              <a:spcBef>
                <a:spcPts val="600"/>
              </a:spcBef>
              <a:tabLst>
                <a:tab pos="361950" algn="l"/>
              </a:tabLst>
            </a:pPr>
            <a:r>
              <a:rPr lang="da-DK" dirty="0" smtClean="0">
                <a:solidFill>
                  <a:prstClr val="black"/>
                </a:solidFill>
                <a:latin typeface="Calibri Light" panose="020F0302020204030204" pitchFamily="34" charset="0"/>
              </a:rPr>
              <a:t>ECE R90 </a:t>
            </a:r>
            <a:r>
              <a:rPr lang="da-DK" dirty="0" err="1" smtClean="0">
                <a:solidFill>
                  <a:prstClr val="black"/>
                </a:solidFill>
                <a:latin typeface="Calibri Light" panose="020F0302020204030204" pitchFamily="34" charset="0"/>
              </a:rPr>
              <a:t>approved</a:t>
            </a:r>
            <a:endParaRPr lang="da-DK" dirty="0">
              <a:solidFill>
                <a:prstClr val="black"/>
              </a:solidFill>
              <a:latin typeface="Calibri Light" panose="020F0302020204030204" pitchFamily="34" charset="0"/>
            </a:endParaRPr>
          </a:p>
          <a:p>
            <a:pPr>
              <a:spcBef>
                <a:spcPts val="600"/>
              </a:spcBef>
              <a:tabLst>
                <a:tab pos="361950" algn="l"/>
              </a:tabLst>
            </a:pPr>
            <a:r>
              <a:rPr lang="da-DK" dirty="0" smtClean="0">
                <a:solidFill>
                  <a:prstClr val="black"/>
                </a:solidFill>
                <a:latin typeface="Calibri Light" panose="020F0302020204030204" pitchFamily="34" charset="0"/>
              </a:rPr>
              <a:t>Excellent </a:t>
            </a:r>
            <a:r>
              <a:rPr lang="da-DK" dirty="0" err="1" smtClean="0">
                <a:solidFill>
                  <a:prstClr val="black"/>
                </a:solidFill>
                <a:latin typeface="Calibri Light" panose="020F0302020204030204" pitchFamily="34" charset="0"/>
              </a:rPr>
              <a:t>brake</a:t>
            </a:r>
            <a:r>
              <a:rPr lang="da-DK" dirty="0" smtClean="0">
                <a:solidFill>
                  <a:prstClr val="black"/>
                </a:solidFill>
                <a:latin typeface="Calibri Light" panose="020F0302020204030204" pitchFamily="34" charset="0"/>
              </a:rPr>
              <a:t> performance</a:t>
            </a:r>
          </a:p>
          <a:p>
            <a:pPr>
              <a:spcBef>
                <a:spcPts val="600"/>
              </a:spcBef>
              <a:tabLst>
                <a:tab pos="361950" algn="l"/>
              </a:tabLst>
            </a:pPr>
            <a:r>
              <a:rPr lang="da-DK" dirty="0" smtClean="0">
                <a:solidFill>
                  <a:prstClr val="black"/>
                </a:solidFill>
                <a:latin typeface="Calibri Light" panose="020F0302020204030204" pitchFamily="34" charset="0"/>
              </a:rPr>
              <a:t>Long </a:t>
            </a:r>
            <a:r>
              <a:rPr lang="da-DK" dirty="0" err="1" smtClean="0">
                <a:solidFill>
                  <a:prstClr val="black"/>
                </a:solidFill>
                <a:latin typeface="Calibri Light" panose="020F0302020204030204" pitchFamily="34" charset="0"/>
              </a:rPr>
              <a:t>life</a:t>
            </a:r>
            <a:r>
              <a:rPr lang="da-DK" dirty="0" smtClean="0">
                <a:solidFill>
                  <a:prstClr val="black"/>
                </a:solidFill>
                <a:latin typeface="Calibri Light" panose="020F0302020204030204" pitchFamily="34" charset="0"/>
              </a:rPr>
              <a:t> time</a:t>
            </a:r>
          </a:p>
          <a:p>
            <a:pPr>
              <a:spcBef>
                <a:spcPts val="600"/>
              </a:spcBef>
              <a:tabLst>
                <a:tab pos="361950" algn="l"/>
              </a:tabLst>
            </a:pPr>
            <a:r>
              <a:rPr lang="da-DK" dirty="0" smtClean="0">
                <a:solidFill>
                  <a:prstClr val="black"/>
                </a:solidFill>
                <a:latin typeface="Calibri Light" panose="020F0302020204030204" pitchFamily="34" charset="0"/>
              </a:rPr>
              <a:t>High </a:t>
            </a:r>
            <a:r>
              <a:rPr lang="da-DK" dirty="0" err="1" smtClean="0">
                <a:solidFill>
                  <a:prstClr val="black"/>
                </a:solidFill>
                <a:latin typeface="Calibri Light" panose="020F0302020204030204" pitchFamily="34" charset="0"/>
              </a:rPr>
              <a:t>comfort</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level</a:t>
            </a:r>
            <a:endParaRPr lang="da-DK" dirty="0" smtClean="0">
              <a:solidFill>
                <a:prstClr val="black"/>
              </a:solidFill>
              <a:latin typeface="Calibri Light" panose="020F0302020204030204" pitchFamily="34" charset="0"/>
            </a:endParaRPr>
          </a:p>
          <a:p>
            <a:pPr>
              <a:spcBef>
                <a:spcPts val="600"/>
              </a:spcBef>
              <a:tabLst>
                <a:tab pos="361950" algn="l"/>
              </a:tabLst>
            </a:pPr>
            <a:endParaRPr lang="da-DK" sz="2000" dirty="0">
              <a:solidFill>
                <a:prstClr val="black"/>
              </a:solidFill>
            </a:endParaRPr>
          </a:p>
          <a:p>
            <a:pPr>
              <a:spcBef>
                <a:spcPts val="600"/>
              </a:spcBef>
              <a:tabLst>
                <a:tab pos="361950" algn="l"/>
              </a:tabLst>
            </a:pPr>
            <a:endParaRPr lang="en-US" sz="2000" dirty="0" smtClean="0">
              <a:solidFill>
                <a:prstClr val="black"/>
              </a:solidFill>
            </a:endParaRPr>
          </a:p>
          <a:p>
            <a:pPr>
              <a:spcBef>
                <a:spcPts val="600"/>
              </a:spcBef>
              <a:tabLst>
                <a:tab pos="361950" algn="l"/>
              </a:tabLst>
            </a:pPr>
            <a:endParaRPr lang="en-US" sz="2000" dirty="0">
              <a:solidFill>
                <a:prstClr val="black"/>
              </a:solidFill>
            </a:endParaRPr>
          </a:p>
        </p:txBody>
      </p:sp>
      <p:pic>
        <p:nvPicPr>
          <p:cNvPr id="8" name="Bille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84" y="4244677"/>
            <a:ext cx="6096000" cy="2352675"/>
          </a:xfrm>
          <a:prstGeom prst="rect">
            <a:avLst/>
          </a:prstGeom>
        </p:spPr>
      </p:pic>
    </p:spTree>
    <p:extLst>
      <p:ext uri="{BB962C8B-B14F-4D97-AF65-F5344CB8AC3E}">
        <p14:creationId xmlns:p14="http://schemas.microsoft.com/office/powerpoint/2010/main" val="328237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a:t>
            </a:r>
            <a:r>
              <a:rPr lang="da-DK" dirty="0" err="1" smtClean="0"/>
              <a:t>pads</a:t>
            </a:r>
            <a:r>
              <a:rPr lang="da-DK" dirty="0" smtClean="0"/>
              <a:t> – </a:t>
            </a:r>
            <a:r>
              <a:rPr lang="da-DK" dirty="0" err="1" smtClean="0"/>
              <a:t>wear</a:t>
            </a:r>
            <a:r>
              <a:rPr lang="da-DK" dirty="0" smtClean="0"/>
              <a:t> </a:t>
            </a:r>
            <a:r>
              <a:rPr lang="da-DK" dirty="0" err="1" smtClean="0"/>
              <a:t>indicators</a:t>
            </a:r>
            <a:endParaRPr lang="da-DK" dirty="0"/>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929508"/>
            <a:ext cx="3626777" cy="3609776"/>
          </a:xfrm>
          <a:prstGeom prst="rect">
            <a:avLst/>
          </a:prstGeom>
        </p:spPr>
      </p:pic>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6" y="3212976"/>
            <a:ext cx="4117673" cy="3326308"/>
          </a:xfrm>
          <a:prstGeom prst="rect">
            <a:avLst/>
          </a:prstGeom>
        </p:spPr>
      </p:pic>
    </p:spTree>
    <p:extLst>
      <p:ext uri="{BB962C8B-B14F-4D97-AF65-F5344CB8AC3E}">
        <p14:creationId xmlns:p14="http://schemas.microsoft.com/office/powerpoint/2010/main" val="1486471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a:t>
            </a:r>
            <a:r>
              <a:rPr lang="da-DK" dirty="0" err="1" smtClean="0"/>
              <a:t>pads</a:t>
            </a:r>
            <a:r>
              <a:rPr lang="da-DK" dirty="0" smtClean="0"/>
              <a:t> – </a:t>
            </a:r>
            <a:r>
              <a:rPr lang="da-DK" dirty="0" err="1" smtClean="0"/>
              <a:t>accessory</a:t>
            </a:r>
            <a:r>
              <a:rPr lang="da-DK" dirty="0" smtClean="0"/>
              <a:t> parts</a:t>
            </a:r>
            <a:endParaRPr lang="da-DK" dirty="0"/>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144168"/>
            <a:ext cx="3595700" cy="3309168"/>
          </a:xfrm>
          <a:prstGeom prst="rect">
            <a:avLst/>
          </a:prstGeom>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202" y="3104927"/>
            <a:ext cx="3698230" cy="3276401"/>
          </a:xfrm>
          <a:prstGeom prst="rect">
            <a:avLst/>
          </a:prstGeom>
        </p:spPr>
      </p:pic>
    </p:spTree>
    <p:extLst>
      <p:ext uri="{BB962C8B-B14F-4D97-AF65-F5344CB8AC3E}">
        <p14:creationId xmlns:p14="http://schemas.microsoft.com/office/powerpoint/2010/main" val="1857800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smtClean="0"/>
              <a:t>Part types</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sp>
        <p:nvSpPr>
          <p:cNvPr id="4" name="Pladsholder til indhold 3"/>
          <p:cNvSpPr>
            <a:spLocks noGrp="1"/>
          </p:cNvSpPr>
          <p:nvPr>
            <p:ph idx="1"/>
          </p:nvPr>
        </p:nvSpPr>
        <p:spPr>
          <a:xfrm>
            <a:off x="467544" y="2604045"/>
            <a:ext cx="4680520" cy="3777283"/>
          </a:xfrm>
        </p:spPr>
        <p:txBody>
          <a:bodyPr/>
          <a:lstStyle/>
          <a:p>
            <a:pPr marL="0" indent="0">
              <a:buNone/>
            </a:pPr>
            <a:r>
              <a:rPr lang="da-DK" dirty="0" smtClean="0">
                <a:solidFill>
                  <a:schemeClr val="accent3"/>
                </a:solidFill>
              </a:rPr>
              <a:t>The NK Range covers </a:t>
            </a:r>
            <a:r>
              <a:rPr lang="da-DK" dirty="0" err="1" smtClean="0">
                <a:solidFill>
                  <a:schemeClr val="accent3"/>
                </a:solidFill>
              </a:rPr>
              <a:t>automotive</a:t>
            </a:r>
            <a:r>
              <a:rPr lang="da-DK" dirty="0" smtClean="0">
                <a:solidFill>
                  <a:schemeClr val="accent3"/>
                </a:solidFill>
              </a:rPr>
              <a:t> </a:t>
            </a:r>
            <a:r>
              <a:rPr lang="da-DK" u="sng" dirty="0" err="1" smtClean="0">
                <a:solidFill>
                  <a:schemeClr val="accent3"/>
                </a:solidFill>
              </a:rPr>
              <a:t>wear</a:t>
            </a:r>
            <a:r>
              <a:rPr lang="da-DK" u="sng" dirty="0" smtClean="0">
                <a:solidFill>
                  <a:schemeClr val="accent3"/>
                </a:solidFill>
              </a:rPr>
              <a:t> and </a:t>
            </a:r>
            <a:r>
              <a:rPr lang="da-DK" u="sng" dirty="0" err="1" smtClean="0">
                <a:solidFill>
                  <a:schemeClr val="accent3"/>
                </a:solidFill>
              </a:rPr>
              <a:t>tear</a:t>
            </a:r>
            <a:r>
              <a:rPr lang="da-DK" u="sng" dirty="0" smtClean="0">
                <a:solidFill>
                  <a:schemeClr val="accent3"/>
                </a:solidFill>
              </a:rPr>
              <a:t> </a:t>
            </a:r>
            <a:r>
              <a:rPr lang="da-DK" dirty="0" err="1" smtClean="0">
                <a:solidFill>
                  <a:schemeClr val="accent3"/>
                </a:solidFill>
              </a:rPr>
              <a:t>replacement</a:t>
            </a:r>
            <a:r>
              <a:rPr lang="da-DK" dirty="0" smtClean="0">
                <a:solidFill>
                  <a:schemeClr val="accent3"/>
                </a:solidFill>
              </a:rPr>
              <a:t> parts</a:t>
            </a:r>
          </a:p>
          <a:p>
            <a:pPr marL="0" indent="0">
              <a:buNone/>
            </a:pPr>
            <a:endParaRPr lang="da-DK" dirty="0" smtClean="0">
              <a:solidFill>
                <a:schemeClr val="accent3"/>
              </a:solidFill>
            </a:endParaRPr>
          </a:p>
          <a:p>
            <a:pPr marL="0" indent="0">
              <a:buNone/>
            </a:pPr>
            <a:r>
              <a:rPr lang="da-DK" dirty="0" smtClean="0">
                <a:solidFill>
                  <a:schemeClr val="accent3"/>
                </a:solidFill>
              </a:rPr>
              <a:t>The NK  range </a:t>
            </a:r>
            <a:r>
              <a:rPr lang="da-DK" dirty="0" err="1" smtClean="0">
                <a:solidFill>
                  <a:schemeClr val="accent3"/>
                </a:solidFill>
              </a:rPr>
              <a:t>contains</a:t>
            </a:r>
            <a:r>
              <a:rPr lang="da-DK" dirty="0" smtClean="0">
                <a:solidFill>
                  <a:schemeClr val="accent3"/>
                </a:solidFill>
              </a:rPr>
              <a:t> </a:t>
            </a:r>
            <a:r>
              <a:rPr lang="da-DK" dirty="0" err="1" smtClean="0">
                <a:solidFill>
                  <a:schemeClr val="accent3"/>
                </a:solidFill>
              </a:rPr>
              <a:t>product</a:t>
            </a:r>
            <a:r>
              <a:rPr lang="da-DK" dirty="0" smtClean="0">
                <a:solidFill>
                  <a:schemeClr val="accent3"/>
                </a:solidFill>
              </a:rPr>
              <a:t> </a:t>
            </a:r>
            <a:r>
              <a:rPr lang="da-DK" dirty="0" err="1" smtClean="0">
                <a:solidFill>
                  <a:schemeClr val="accent3"/>
                </a:solidFill>
              </a:rPr>
              <a:t>groups</a:t>
            </a:r>
            <a:r>
              <a:rPr lang="da-DK" dirty="0" smtClean="0">
                <a:solidFill>
                  <a:schemeClr val="accent3"/>
                </a:solidFill>
              </a:rPr>
              <a:t> </a:t>
            </a:r>
            <a:r>
              <a:rPr lang="da-DK" dirty="0" err="1" smtClean="0">
                <a:solidFill>
                  <a:schemeClr val="accent3"/>
                </a:solidFill>
              </a:rPr>
              <a:t>which</a:t>
            </a:r>
            <a:r>
              <a:rPr lang="da-DK" dirty="0" smtClean="0">
                <a:solidFill>
                  <a:schemeClr val="accent3"/>
                </a:solidFill>
              </a:rPr>
              <a:t> in average </a:t>
            </a:r>
            <a:r>
              <a:rPr lang="da-DK" dirty="0" err="1" smtClean="0">
                <a:solidFill>
                  <a:schemeClr val="accent3"/>
                </a:solidFill>
              </a:rPr>
              <a:t>are</a:t>
            </a:r>
            <a:r>
              <a:rPr lang="da-DK" dirty="0" smtClean="0">
                <a:solidFill>
                  <a:schemeClr val="accent3"/>
                </a:solidFill>
              </a:rPr>
              <a:t> changed </a:t>
            </a:r>
            <a:r>
              <a:rPr lang="da-DK" u="sng" dirty="0" err="1" smtClean="0">
                <a:solidFill>
                  <a:schemeClr val="accent3"/>
                </a:solidFill>
              </a:rPr>
              <a:t>one</a:t>
            </a:r>
            <a:r>
              <a:rPr lang="da-DK" u="sng" dirty="0" smtClean="0">
                <a:solidFill>
                  <a:schemeClr val="accent3"/>
                </a:solidFill>
              </a:rPr>
              <a:t> or more times</a:t>
            </a:r>
            <a:r>
              <a:rPr lang="da-DK" dirty="0" smtClean="0">
                <a:solidFill>
                  <a:schemeClr val="accent3"/>
                </a:solidFill>
              </a:rPr>
              <a:t> in the </a:t>
            </a:r>
            <a:r>
              <a:rPr lang="da-DK" dirty="0" err="1" smtClean="0">
                <a:solidFill>
                  <a:schemeClr val="accent3"/>
                </a:solidFill>
              </a:rPr>
              <a:t>life</a:t>
            </a:r>
            <a:r>
              <a:rPr lang="da-DK" dirty="0" smtClean="0">
                <a:solidFill>
                  <a:schemeClr val="accent3"/>
                </a:solidFill>
              </a:rPr>
              <a:t> </a:t>
            </a:r>
            <a:r>
              <a:rPr lang="da-DK" dirty="0" err="1" smtClean="0">
                <a:solidFill>
                  <a:schemeClr val="accent3"/>
                </a:solidFill>
              </a:rPr>
              <a:t>cycle</a:t>
            </a:r>
            <a:r>
              <a:rPr lang="da-DK" dirty="0" smtClean="0">
                <a:solidFill>
                  <a:schemeClr val="accent3"/>
                </a:solidFill>
              </a:rPr>
              <a:t> of a car</a:t>
            </a:r>
          </a:p>
          <a:p>
            <a:endParaRPr lang="da-DK" dirty="0">
              <a:solidFill>
                <a:schemeClr val="accent3"/>
              </a:solidFill>
            </a:endParaRPr>
          </a:p>
          <a:p>
            <a:pPr marL="0" indent="0">
              <a:buNone/>
            </a:pPr>
            <a:r>
              <a:rPr lang="da-DK" dirty="0" smtClean="0">
                <a:solidFill>
                  <a:schemeClr val="accent3"/>
                </a:solidFill>
              </a:rPr>
              <a:t>The NK range </a:t>
            </a:r>
            <a:r>
              <a:rPr lang="da-DK" dirty="0" err="1" smtClean="0">
                <a:solidFill>
                  <a:schemeClr val="accent3"/>
                </a:solidFill>
              </a:rPr>
              <a:t>does</a:t>
            </a:r>
            <a:r>
              <a:rPr lang="da-DK" dirty="0" smtClean="0">
                <a:solidFill>
                  <a:schemeClr val="accent3"/>
                </a:solidFill>
              </a:rPr>
              <a:t> not </a:t>
            </a:r>
            <a:r>
              <a:rPr lang="da-DK" dirty="0" err="1" smtClean="0">
                <a:solidFill>
                  <a:schemeClr val="accent3"/>
                </a:solidFill>
              </a:rPr>
              <a:t>include</a:t>
            </a:r>
            <a:r>
              <a:rPr lang="da-DK" dirty="0" smtClean="0">
                <a:solidFill>
                  <a:schemeClr val="accent3"/>
                </a:solidFill>
              </a:rPr>
              <a:t> parts </a:t>
            </a:r>
            <a:r>
              <a:rPr lang="da-DK" dirty="0" err="1" smtClean="0">
                <a:solidFill>
                  <a:schemeClr val="accent3"/>
                </a:solidFill>
              </a:rPr>
              <a:t>which</a:t>
            </a:r>
            <a:r>
              <a:rPr lang="da-DK" dirty="0" smtClean="0">
                <a:solidFill>
                  <a:schemeClr val="accent3"/>
                </a:solidFill>
              </a:rPr>
              <a:t> </a:t>
            </a:r>
            <a:r>
              <a:rPr lang="da-DK" dirty="0" err="1" smtClean="0">
                <a:solidFill>
                  <a:schemeClr val="accent3"/>
                </a:solidFill>
              </a:rPr>
              <a:t>are</a:t>
            </a:r>
            <a:r>
              <a:rPr lang="da-DK" dirty="0" smtClean="0">
                <a:solidFill>
                  <a:schemeClr val="accent3"/>
                </a:solidFill>
              </a:rPr>
              <a:t> </a:t>
            </a:r>
            <a:r>
              <a:rPr lang="da-DK" dirty="0" err="1" smtClean="0">
                <a:solidFill>
                  <a:schemeClr val="accent3"/>
                </a:solidFill>
              </a:rPr>
              <a:t>mainly</a:t>
            </a:r>
            <a:r>
              <a:rPr lang="da-DK" dirty="0" smtClean="0">
                <a:solidFill>
                  <a:schemeClr val="accent3"/>
                </a:solidFill>
              </a:rPr>
              <a:t> </a:t>
            </a:r>
            <a:r>
              <a:rPr lang="da-DK" dirty="0" err="1" smtClean="0">
                <a:solidFill>
                  <a:schemeClr val="accent3"/>
                </a:solidFill>
              </a:rPr>
              <a:t>replaced</a:t>
            </a:r>
            <a:r>
              <a:rPr lang="da-DK" dirty="0" smtClean="0">
                <a:solidFill>
                  <a:schemeClr val="accent3"/>
                </a:solidFill>
              </a:rPr>
              <a:t> due to </a:t>
            </a:r>
            <a:r>
              <a:rPr lang="da-DK" dirty="0" err="1" smtClean="0">
                <a:solidFill>
                  <a:schemeClr val="accent3"/>
                </a:solidFill>
              </a:rPr>
              <a:t>accidents</a:t>
            </a:r>
            <a:r>
              <a:rPr lang="da-DK" dirty="0" smtClean="0">
                <a:solidFill>
                  <a:schemeClr val="accent3"/>
                </a:solidFill>
              </a:rPr>
              <a:t>, </a:t>
            </a:r>
            <a:r>
              <a:rPr lang="da-DK" dirty="0" err="1" smtClean="0">
                <a:solidFill>
                  <a:schemeClr val="accent3"/>
                </a:solidFill>
              </a:rPr>
              <a:t>poor</a:t>
            </a:r>
            <a:r>
              <a:rPr lang="da-DK" dirty="0" smtClean="0">
                <a:solidFill>
                  <a:schemeClr val="accent3"/>
                </a:solidFill>
              </a:rPr>
              <a:t> </a:t>
            </a:r>
            <a:r>
              <a:rPr lang="da-DK" dirty="0" err="1" smtClean="0">
                <a:solidFill>
                  <a:schemeClr val="accent3"/>
                </a:solidFill>
              </a:rPr>
              <a:t>maintenance</a:t>
            </a:r>
            <a:r>
              <a:rPr lang="da-DK" dirty="0" smtClean="0">
                <a:solidFill>
                  <a:schemeClr val="accent3"/>
                </a:solidFill>
              </a:rPr>
              <a:t> etc.  </a:t>
            </a:r>
            <a:r>
              <a:rPr lang="da-DK" dirty="0" err="1" smtClean="0">
                <a:solidFill>
                  <a:schemeClr val="accent3"/>
                </a:solidFill>
              </a:rPr>
              <a:t>such</a:t>
            </a:r>
            <a:r>
              <a:rPr lang="da-DK" dirty="0" smtClean="0">
                <a:solidFill>
                  <a:schemeClr val="accent3"/>
                </a:solidFill>
              </a:rPr>
              <a:t> as </a:t>
            </a:r>
            <a:r>
              <a:rPr lang="da-DK" dirty="0" err="1" smtClean="0">
                <a:solidFill>
                  <a:schemeClr val="accent3"/>
                </a:solidFill>
              </a:rPr>
              <a:t>body</a:t>
            </a:r>
            <a:r>
              <a:rPr lang="da-DK" dirty="0" smtClean="0">
                <a:solidFill>
                  <a:schemeClr val="accent3"/>
                </a:solidFill>
              </a:rPr>
              <a:t>  or </a:t>
            </a:r>
            <a:r>
              <a:rPr lang="da-DK" dirty="0" err="1" smtClean="0">
                <a:solidFill>
                  <a:schemeClr val="accent3"/>
                </a:solidFill>
              </a:rPr>
              <a:t>interior</a:t>
            </a:r>
            <a:r>
              <a:rPr lang="da-DK" dirty="0" smtClean="0">
                <a:solidFill>
                  <a:schemeClr val="accent3"/>
                </a:solidFill>
              </a:rPr>
              <a:t> parts  </a:t>
            </a:r>
          </a:p>
          <a:p>
            <a:endParaRPr lang="da-DK" dirty="0"/>
          </a:p>
        </p:txBody>
      </p:sp>
      <p:pic>
        <p:nvPicPr>
          <p:cNvPr id="5" name="595ab419-b3f8-4dc3-87db-34b3026f4b4b" descr="906A1741-05AF-4822-9E84-FAF33AB78D4C"/>
          <p:cNvPicPr>
            <a:picLocks noChangeAspect="1" noChangeArrowheads="1"/>
          </p:cNvPicPr>
          <p:nvPr/>
        </p:nvPicPr>
        <p:blipFill>
          <a:blip r:embed="rId2"/>
          <a:srcRect/>
          <a:stretch>
            <a:fillRect/>
          </a:stretch>
        </p:blipFill>
        <p:spPr bwMode="auto">
          <a:xfrm>
            <a:off x="6156176" y="2604045"/>
            <a:ext cx="2880320" cy="4125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47351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The </a:t>
            </a:r>
            <a:r>
              <a:rPr lang="da-DK" dirty="0" err="1" smtClean="0"/>
              <a:t>drum</a:t>
            </a:r>
            <a:r>
              <a:rPr lang="da-DK" dirty="0" smtClean="0"/>
              <a:t> </a:t>
            </a:r>
            <a:r>
              <a:rPr lang="da-DK" dirty="0" err="1" smtClean="0"/>
              <a:t>brake</a:t>
            </a:r>
            <a:r>
              <a:rPr lang="da-DK" dirty="0" smtClean="0"/>
              <a:t> system</a:t>
            </a:r>
            <a:endParaRPr lang="da-DK"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22" y="1700808"/>
            <a:ext cx="4541674" cy="491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boks 6"/>
          <p:cNvSpPr txBox="1">
            <a:spLocks noChangeArrowheads="1"/>
          </p:cNvSpPr>
          <p:nvPr/>
        </p:nvSpPr>
        <p:spPr bwMode="auto">
          <a:xfrm>
            <a:off x="539552" y="1880245"/>
            <a:ext cx="3816424" cy="1692771"/>
          </a:xfrm>
          <a:prstGeom prst="rect">
            <a:avLst/>
          </a:prstGeom>
          <a:noFill/>
          <a:ln w="9525">
            <a:noFill/>
            <a:miter lim="800000"/>
            <a:headEnd/>
            <a:tailEnd/>
          </a:ln>
        </p:spPr>
        <p:txBody>
          <a:bodyPr wrap="square">
            <a:spAutoFit/>
          </a:bodyPr>
          <a:lstStyle/>
          <a:p>
            <a:pPr>
              <a:spcBef>
                <a:spcPts val="600"/>
              </a:spcBef>
              <a:tabLst>
                <a:tab pos="361950" algn="l"/>
              </a:tabLst>
            </a:pPr>
            <a:r>
              <a:rPr lang="da-DK" dirty="0" smtClean="0">
                <a:solidFill>
                  <a:prstClr val="black"/>
                </a:solidFill>
                <a:latin typeface="Calibri Light" panose="020F0302020204030204" pitchFamily="34" charset="0"/>
              </a:rPr>
              <a:t>NK </a:t>
            </a:r>
            <a:r>
              <a:rPr lang="da-DK" dirty="0" err="1" smtClean="0">
                <a:solidFill>
                  <a:prstClr val="black"/>
                </a:solidFill>
                <a:latin typeface="Calibri Light" panose="020F0302020204030204" pitchFamily="34" charset="0"/>
              </a:rPr>
              <a:t>supplies</a:t>
            </a:r>
            <a:r>
              <a:rPr lang="da-DK" dirty="0" smtClean="0">
                <a:solidFill>
                  <a:prstClr val="black"/>
                </a:solidFill>
                <a:latin typeface="Calibri Light" panose="020F0302020204030204" pitchFamily="34" charset="0"/>
              </a:rPr>
              <a:t> all </a:t>
            </a:r>
            <a:r>
              <a:rPr lang="da-DK" dirty="0" err="1" smtClean="0">
                <a:solidFill>
                  <a:prstClr val="black"/>
                </a:solidFill>
                <a:latin typeface="Calibri Light" panose="020F0302020204030204" pitchFamily="34" charset="0"/>
              </a:rPr>
              <a:t>hydraulic</a:t>
            </a:r>
            <a:r>
              <a:rPr lang="da-DK" dirty="0" smtClean="0">
                <a:solidFill>
                  <a:prstClr val="black"/>
                </a:solidFill>
                <a:latin typeface="Calibri Light" panose="020F0302020204030204" pitchFamily="34" charset="0"/>
              </a:rPr>
              <a:t> and </a:t>
            </a:r>
            <a:r>
              <a:rPr lang="da-DK" dirty="0" err="1" smtClean="0">
                <a:solidFill>
                  <a:prstClr val="black"/>
                </a:solidFill>
                <a:latin typeface="Calibri Light" panose="020F0302020204030204" pitchFamily="34" charset="0"/>
              </a:rPr>
              <a:t>mechanical</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wear</a:t>
            </a:r>
            <a:r>
              <a:rPr lang="da-DK" dirty="0" smtClean="0">
                <a:solidFill>
                  <a:prstClr val="black"/>
                </a:solidFill>
                <a:latin typeface="Calibri Light" panose="020F0302020204030204" pitchFamily="34" charset="0"/>
              </a:rPr>
              <a:t> parts for the </a:t>
            </a:r>
            <a:r>
              <a:rPr lang="da-DK" dirty="0" err="1" smtClean="0">
                <a:solidFill>
                  <a:prstClr val="black"/>
                </a:solidFill>
                <a:latin typeface="Calibri Light" panose="020F0302020204030204" pitchFamily="34" charset="0"/>
              </a:rPr>
              <a:t>drum</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brake</a:t>
            </a:r>
            <a:r>
              <a:rPr lang="da-DK" dirty="0" smtClean="0">
                <a:solidFill>
                  <a:prstClr val="black"/>
                </a:solidFill>
                <a:latin typeface="Calibri Light" panose="020F0302020204030204" pitchFamily="34" charset="0"/>
              </a:rPr>
              <a:t> system</a:t>
            </a:r>
            <a:endParaRPr lang="da-DK" sz="2000" dirty="0">
              <a:solidFill>
                <a:prstClr val="black"/>
              </a:solidFill>
              <a:latin typeface="Calibri Light" panose="020F0302020204030204" pitchFamily="34" charset="0"/>
            </a:endParaRPr>
          </a:p>
          <a:p>
            <a:pPr>
              <a:spcBef>
                <a:spcPts val="600"/>
              </a:spcBef>
              <a:tabLst>
                <a:tab pos="361950" algn="l"/>
              </a:tabLst>
            </a:pPr>
            <a:endParaRPr lang="en-US" sz="2000" dirty="0" smtClean="0">
              <a:solidFill>
                <a:prstClr val="black"/>
              </a:solidFill>
            </a:endParaRPr>
          </a:p>
          <a:p>
            <a:pPr>
              <a:spcBef>
                <a:spcPts val="600"/>
              </a:spcBef>
              <a:tabLst>
                <a:tab pos="361950" algn="l"/>
              </a:tabLst>
            </a:pPr>
            <a:endParaRPr lang="en-US" sz="2000" dirty="0">
              <a:solidFill>
                <a:prstClr val="black"/>
              </a:solidFill>
            </a:endParaRPr>
          </a:p>
        </p:txBody>
      </p:sp>
      <p:sp>
        <p:nvSpPr>
          <p:cNvPr id="11" name="Rektangel 10"/>
          <p:cNvSpPr/>
          <p:nvPr/>
        </p:nvSpPr>
        <p:spPr>
          <a:xfrm>
            <a:off x="323528" y="5517232"/>
            <a:ext cx="4896544" cy="369332"/>
          </a:xfrm>
          <a:prstGeom prst="rect">
            <a:avLst/>
          </a:prstGeom>
        </p:spPr>
        <p:txBody>
          <a:bodyPr wrap="square">
            <a:spAutoFit/>
          </a:bodyPr>
          <a:lstStyle/>
          <a:p>
            <a:r>
              <a:rPr lang="da-DK" dirty="0">
                <a:hlinkClick r:id="rId3"/>
              </a:rPr>
              <a:t>http://www.youtube.com/watch?v=bnc3VnQ8kUY</a:t>
            </a:r>
            <a:endParaRPr lang="da-DK" dirty="0"/>
          </a:p>
        </p:txBody>
      </p:sp>
    </p:spTree>
    <p:extLst>
      <p:ext uri="{BB962C8B-B14F-4D97-AF65-F5344CB8AC3E}">
        <p14:creationId xmlns:p14="http://schemas.microsoft.com/office/powerpoint/2010/main" val="2145054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extLst>
              <p:ext uri="{D42A27DB-BD31-4B8C-83A1-F6EECF244321}">
                <p14:modId xmlns:p14="http://schemas.microsoft.com/office/powerpoint/2010/main" val="40344190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6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Billed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879" y="980728"/>
            <a:ext cx="5314481" cy="3545755"/>
          </a:xfrm>
          <a:prstGeom prst="rect">
            <a:avLst/>
          </a:prstGeom>
        </p:spPr>
      </p:pic>
      <p:sp>
        <p:nvSpPr>
          <p:cNvPr id="2" name="Titel 1"/>
          <p:cNvSpPr>
            <a:spLocks noGrp="1"/>
          </p:cNvSpPr>
          <p:nvPr>
            <p:ph type="title"/>
          </p:nvPr>
        </p:nvSpPr>
        <p:spPr/>
        <p:txBody>
          <a:bodyPr/>
          <a:lstStyle/>
          <a:p>
            <a:r>
              <a:rPr lang="da-DK" dirty="0" err="1" smtClean="0"/>
              <a:t>Brake</a:t>
            </a:r>
            <a:r>
              <a:rPr lang="da-DK" dirty="0" smtClean="0"/>
              <a:t> </a:t>
            </a:r>
            <a:r>
              <a:rPr lang="da-DK" dirty="0" err="1" smtClean="0"/>
              <a:t>shoes</a:t>
            </a:r>
            <a:r>
              <a:rPr lang="da-DK" dirty="0" smtClean="0"/>
              <a:t> – standard sets</a:t>
            </a:r>
            <a:endParaRPr lang="da-DK" dirty="0"/>
          </a:p>
        </p:txBody>
      </p:sp>
      <p:sp>
        <p:nvSpPr>
          <p:cNvPr id="4" name="Tekstboks 7"/>
          <p:cNvSpPr txBox="1"/>
          <p:nvPr/>
        </p:nvSpPr>
        <p:spPr>
          <a:xfrm>
            <a:off x="573212" y="1582628"/>
            <a:ext cx="3638748" cy="2816156"/>
          </a:xfrm>
          <a:prstGeom prst="rect">
            <a:avLst/>
          </a:prstGeom>
          <a:noFill/>
        </p:spPr>
        <p:txBody>
          <a:bodyPr wrap="square">
            <a:spAutoFit/>
          </a:bodyPr>
          <a:lstStyle/>
          <a:p>
            <a:pPr>
              <a:lnSpc>
                <a:spcPct val="150000"/>
              </a:lnSpc>
              <a:spcBef>
                <a:spcPts val="600"/>
              </a:spcBef>
              <a:tabLst>
                <a:tab pos="361950" algn="l"/>
              </a:tabLst>
            </a:pPr>
            <a:r>
              <a:rPr lang="da-DK" dirty="0" smtClean="0">
                <a:solidFill>
                  <a:prstClr val="black"/>
                </a:solidFill>
                <a:latin typeface="Calibri Light" panose="020F0302020204030204" pitchFamily="34" charset="0"/>
              </a:rPr>
              <a:t>For </a:t>
            </a:r>
            <a:r>
              <a:rPr lang="da-DK" dirty="0" err="1">
                <a:solidFill>
                  <a:prstClr val="black"/>
                </a:solidFill>
                <a:latin typeface="Calibri Light" panose="020F0302020204030204" pitchFamily="34" charset="0"/>
              </a:rPr>
              <a:t>passenger</a:t>
            </a:r>
            <a:r>
              <a:rPr lang="da-DK" dirty="0">
                <a:solidFill>
                  <a:prstClr val="black"/>
                </a:solidFill>
                <a:latin typeface="Calibri Light" panose="020F0302020204030204" pitchFamily="34" charset="0"/>
              </a:rPr>
              <a:t> </a:t>
            </a:r>
            <a:r>
              <a:rPr lang="da-DK" dirty="0" err="1">
                <a:solidFill>
                  <a:prstClr val="black"/>
                </a:solidFill>
                <a:latin typeface="Calibri Light" panose="020F0302020204030204" pitchFamily="34" charset="0"/>
              </a:rPr>
              <a:t>cars</a:t>
            </a:r>
            <a:r>
              <a:rPr lang="da-DK" dirty="0">
                <a:solidFill>
                  <a:prstClr val="black"/>
                </a:solidFill>
                <a:latin typeface="Calibri Light" panose="020F0302020204030204" pitchFamily="34" charset="0"/>
              </a:rPr>
              <a:t> and light </a:t>
            </a:r>
            <a:r>
              <a:rPr lang="da-DK" dirty="0" err="1">
                <a:solidFill>
                  <a:prstClr val="black"/>
                </a:solidFill>
                <a:latin typeface="Calibri Light" panose="020F0302020204030204" pitchFamily="34" charset="0"/>
              </a:rPr>
              <a:t>commercial</a:t>
            </a:r>
            <a:r>
              <a:rPr lang="da-DK" dirty="0">
                <a:solidFill>
                  <a:prstClr val="black"/>
                </a:solidFill>
                <a:latin typeface="Calibri Light" panose="020F0302020204030204" pitchFamily="34" charset="0"/>
              </a:rPr>
              <a:t> </a:t>
            </a:r>
            <a:r>
              <a:rPr lang="da-DK" dirty="0" smtClean="0">
                <a:solidFill>
                  <a:prstClr val="black"/>
                </a:solidFill>
                <a:latin typeface="Calibri Light" panose="020F0302020204030204" pitchFamily="34" charset="0"/>
              </a:rPr>
              <a:t>vans </a:t>
            </a:r>
          </a:p>
          <a:p>
            <a:pPr>
              <a:lnSpc>
                <a:spcPct val="150000"/>
              </a:lnSpc>
              <a:spcBef>
                <a:spcPts val="600"/>
              </a:spcBef>
              <a:tabLst>
                <a:tab pos="361950" algn="l"/>
              </a:tabLst>
            </a:pPr>
            <a:r>
              <a:rPr lang="da-DK" dirty="0" smtClean="0">
                <a:solidFill>
                  <a:prstClr val="black"/>
                </a:solidFill>
                <a:latin typeface="Calibri Light" panose="020F0302020204030204" pitchFamily="34" charset="0"/>
              </a:rPr>
              <a:t>European </a:t>
            </a:r>
            <a:r>
              <a:rPr lang="da-DK" dirty="0">
                <a:solidFill>
                  <a:prstClr val="black"/>
                </a:solidFill>
                <a:latin typeface="Calibri Light" panose="020F0302020204030204" pitchFamily="34" charset="0"/>
              </a:rPr>
              <a:t>car </a:t>
            </a:r>
            <a:r>
              <a:rPr lang="da-DK" dirty="0" err="1">
                <a:solidFill>
                  <a:prstClr val="black"/>
                </a:solidFill>
                <a:latin typeface="Calibri Light" panose="020F0302020204030204" pitchFamily="34" charset="0"/>
              </a:rPr>
              <a:t>fleet</a:t>
            </a:r>
            <a:r>
              <a:rPr lang="da-DK" dirty="0">
                <a:solidFill>
                  <a:prstClr val="black"/>
                </a:solidFill>
                <a:latin typeface="Calibri Light" panose="020F0302020204030204" pitchFamily="34" charset="0"/>
              </a:rPr>
              <a:t>:  &gt; </a:t>
            </a:r>
            <a:r>
              <a:rPr lang="da-DK" dirty="0" smtClean="0">
                <a:solidFill>
                  <a:prstClr val="black"/>
                </a:solidFill>
                <a:latin typeface="Calibri Light" panose="020F0302020204030204" pitchFamily="34" charset="0"/>
              </a:rPr>
              <a:t>90% </a:t>
            </a:r>
            <a:r>
              <a:rPr lang="da-DK" dirty="0" err="1" smtClean="0">
                <a:solidFill>
                  <a:prstClr val="black"/>
                </a:solidFill>
                <a:latin typeface="Calibri Light" panose="020F0302020204030204" pitchFamily="34" charset="0"/>
              </a:rPr>
              <a:t>coverage</a:t>
            </a:r>
            <a:endParaRPr lang="da-DK" dirty="0" smtClean="0">
              <a:solidFill>
                <a:prstClr val="black"/>
              </a:solidFill>
              <a:latin typeface="Calibri Light" panose="020F0302020204030204" pitchFamily="34" charset="0"/>
            </a:endParaRPr>
          </a:p>
          <a:p>
            <a:pPr>
              <a:lnSpc>
                <a:spcPct val="150000"/>
              </a:lnSpc>
              <a:spcBef>
                <a:spcPts val="600"/>
              </a:spcBef>
              <a:tabLst>
                <a:tab pos="361950" algn="l"/>
              </a:tabLst>
            </a:pPr>
            <a:r>
              <a:rPr lang="da-DK" dirty="0" err="1" smtClean="0">
                <a:solidFill>
                  <a:prstClr val="black"/>
                </a:solidFill>
                <a:latin typeface="Calibri Light" panose="020F0302020204030204" pitchFamily="34" charset="0"/>
              </a:rPr>
              <a:t>Rear</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brake</a:t>
            </a:r>
            <a:r>
              <a:rPr lang="da-DK" dirty="0" smtClean="0">
                <a:solidFill>
                  <a:prstClr val="black"/>
                </a:solidFill>
                <a:latin typeface="Calibri Light" panose="020F0302020204030204" pitchFamily="34" charset="0"/>
              </a:rPr>
              <a:t> for </a:t>
            </a:r>
            <a:r>
              <a:rPr lang="da-DK" dirty="0" err="1" smtClean="0">
                <a:solidFill>
                  <a:prstClr val="black"/>
                </a:solidFill>
                <a:latin typeface="Calibri Light" panose="020F0302020204030204" pitchFamily="34" charset="0"/>
              </a:rPr>
              <a:t>micro</a:t>
            </a:r>
            <a:r>
              <a:rPr lang="da-DK" dirty="0" smtClean="0">
                <a:solidFill>
                  <a:prstClr val="black"/>
                </a:solidFill>
                <a:latin typeface="Calibri Light" panose="020F0302020204030204" pitchFamily="34" charset="0"/>
              </a:rPr>
              <a:t>, mini and medium </a:t>
            </a:r>
            <a:r>
              <a:rPr lang="da-DK" dirty="0" err="1" smtClean="0">
                <a:solidFill>
                  <a:prstClr val="black"/>
                </a:solidFill>
                <a:latin typeface="Calibri Light" panose="020F0302020204030204" pitchFamily="34" charset="0"/>
              </a:rPr>
              <a:t>sized</a:t>
            </a:r>
            <a:r>
              <a:rPr lang="da-DK" dirty="0" smtClean="0">
                <a:solidFill>
                  <a:prstClr val="black"/>
                </a:solidFill>
                <a:latin typeface="Calibri Light" panose="020F0302020204030204" pitchFamily="34" charset="0"/>
              </a:rPr>
              <a:t> models and vans</a:t>
            </a:r>
          </a:p>
          <a:p>
            <a:pPr>
              <a:lnSpc>
                <a:spcPct val="150000"/>
              </a:lnSpc>
              <a:spcBef>
                <a:spcPts val="600"/>
              </a:spcBef>
              <a:tabLst>
                <a:tab pos="361950" algn="l"/>
              </a:tabLst>
            </a:pPr>
            <a:r>
              <a:rPr lang="da-DK" dirty="0" smtClean="0">
                <a:solidFill>
                  <a:prstClr val="black"/>
                </a:solidFill>
                <a:latin typeface="Calibri Light" panose="020F0302020204030204" pitchFamily="34" charset="0"/>
              </a:rPr>
              <a:t>Service </a:t>
            </a:r>
            <a:r>
              <a:rPr lang="da-DK" dirty="0" err="1" smtClean="0">
                <a:solidFill>
                  <a:prstClr val="black"/>
                </a:solidFill>
                <a:latin typeface="Calibri Light" panose="020F0302020204030204" pitchFamily="34" charset="0"/>
              </a:rPr>
              <a:t>brake</a:t>
            </a:r>
            <a:r>
              <a:rPr lang="da-DK" dirty="0" smtClean="0">
                <a:solidFill>
                  <a:prstClr val="black"/>
                </a:solidFill>
                <a:latin typeface="Calibri Light" panose="020F0302020204030204" pitchFamily="34" charset="0"/>
              </a:rPr>
              <a:t> / </a:t>
            </a:r>
            <a:r>
              <a:rPr lang="da-DK" dirty="0" err="1" smtClean="0">
                <a:solidFill>
                  <a:prstClr val="black"/>
                </a:solidFill>
                <a:latin typeface="Calibri Light" panose="020F0302020204030204" pitchFamily="34" charset="0"/>
              </a:rPr>
              <a:t>handbrake</a:t>
            </a:r>
            <a:endParaRPr lang="da-DK" dirty="0" smtClean="0">
              <a:solidFill>
                <a:prstClr val="black"/>
              </a:solidFill>
              <a:latin typeface="Calibri Light" panose="020F0302020204030204" pitchFamily="34" charset="0"/>
            </a:endParaRPr>
          </a:p>
        </p:txBody>
      </p:sp>
      <p:pic>
        <p:nvPicPr>
          <p:cNvPr id="5" name="Billed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0129" y="3284984"/>
            <a:ext cx="4841983" cy="3336429"/>
          </a:xfrm>
          <a:prstGeom prst="rect">
            <a:avLst/>
          </a:prstGeom>
        </p:spPr>
      </p:pic>
    </p:spTree>
    <p:extLst>
      <p:ext uri="{BB962C8B-B14F-4D97-AF65-F5344CB8AC3E}">
        <p14:creationId xmlns:p14="http://schemas.microsoft.com/office/powerpoint/2010/main" val="2934861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a:t>
            </a:r>
            <a:r>
              <a:rPr lang="da-DK" dirty="0" err="1" smtClean="0"/>
              <a:t>shoe</a:t>
            </a:r>
            <a:r>
              <a:rPr lang="da-DK" dirty="0" smtClean="0"/>
              <a:t> – standard sets</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632" y="1628800"/>
            <a:ext cx="5447928" cy="3634789"/>
          </a:xfrm>
          <a:prstGeom prst="rect">
            <a:avLst/>
          </a:prstGeom>
        </p:spPr>
      </p:pic>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480" y="3933056"/>
            <a:ext cx="6096000" cy="3124200"/>
          </a:xfrm>
          <a:prstGeom prst="rect">
            <a:avLst/>
          </a:prstGeom>
        </p:spPr>
      </p:pic>
      <p:sp>
        <p:nvSpPr>
          <p:cNvPr id="6" name="Tekstboks 7"/>
          <p:cNvSpPr txBox="1"/>
          <p:nvPr/>
        </p:nvSpPr>
        <p:spPr>
          <a:xfrm>
            <a:off x="573213" y="1772816"/>
            <a:ext cx="4358827" cy="3631763"/>
          </a:xfrm>
          <a:prstGeom prst="rect">
            <a:avLst/>
          </a:prstGeom>
          <a:noFill/>
        </p:spPr>
        <p:txBody>
          <a:bodyPr wrap="square">
            <a:spAutoFit/>
          </a:bodyPr>
          <a:lstStyle/>
          <a:p>
            <a:pPr>
              <a:lnSpc>
                <a:spcPct val="150000"/>
              </a:lnSpc>
              <a:spcBef>
                <a:spcPts val="600"/>
              </a:spcBef>
              <a:tabLst>
                <a:tab pos="361950" algn="l"/>
              </a:tabLst>
            </a:pPr>
            <a:r>
              <a:rPr lang="da-DK" sz="2000" dirty="0" smtClean="0">
                <a:solidFill>
                  <a:prstClr val="black"/>
                </a:solidFill>
                <a:latin typeface="Calibri Light" panose="020F0302020204030204" pitchFamily="34" charset="0"/>
              </a:rPr>
              <a:t>OE dimensions</a:t>
            </a:r>
          </a:p>
          <a:p>
            <a:pPr>
              <a:lnSpc>
                <a:spcPct val="150000"/>
              </a:lnSpc>
              <a:spcBef>
                <a:spcPts val="600"/>
              </a:spcBef>
              <a:tabLst>
                <a:tab pos="361950" algn="l"/>
              </a:tabLst>
            </a:pPr>
            <a:r>
              <a:rPr lang="en-US" sz="2000" dirty="0" smtClean="0">
                <a:solidFill>
                  <a:prstClr val="black"/>
                </a:solidFill>
                <a:latin typeface="Calibri Light" panose="020F0302020204030204" pitchFamily="34" charset="0"/>
              </a:rPr>
              <a:t>Equipped according to OE</a:t>
            </a:r>
            <a:endParaRPr lang="da-DK" sz="2000" dirty="0" smtClean="0">
              <a:solidFill>
                <a:prstClr val="black"/>
              </a:solidFill>
              <a:latin typeface="Calibri Light" panose="020F0302020204030204" pitchFamily="34" charset="0"/>
            </a:endParaRPr>
          </a:p>
          <a:p>
            <a:pPr>
              <a:lnSpc>
                <a:spcPct val="150000"/>
              </a:lnSpc>
              <a:spcBef>
                <a:spcPts val="600"/>
              </a:spcBef>
              <a:tabLst>
                <a:tab pos="361950" algn="l"/>
              </a:tabLst>
            </a:pPr>
            <a:r>
              <a:rPr lang="da-DK" sz="2000" dirty="0" err="1" smtClean="0">
                <a:solidFill>
                  <a:prstClr val="black"/>
                </a:solidFill>
                <a:latin typeface="Calibri Light" panose="020F0302020204030204" pitchFamily="34" charset="0"/>
              </a:rPr>
              <a:t>Lining</a:t>
            </a:r>
            <a:r>
              <a:rPr lang="da-DK" sz="2000" dirty="0" smtClean="0">
                <a:solidFill>
                  <a:prstClr val="black"/>
                </a:solidFill>
                <a:latin typeface="Calibri Light" panose="020F0302020204030204" pitchFamily="34" charset="0"/>
              </a:rPr>
              <a:t> </a:t>
            </a:r>
            <a:r>
              <a:rPr lang="da-DK" sz="2000" dirty="0" err="1" smtClean="0">
                <a:solidFill>
                  <a:prstClr val="black"/>
                </a:solidFill>
                <a:latin typeface="Calibri Light" panose="020F0302020204030204" pitchFamily="34" charset="0"/>
              </a:rPr>
              <a:t>approved</a:t>
            </a:r>
            <a:r>
              <a:rPr lang="da-DK" sz="2000" dirty="0" smtClean="0">
                <a:solidFill>
                  <a:prstClr val="black"/>
                </a:solidFill>
                <a:latin typeface="Calibri Light" panose="020F0302020204030204" pitchFamily="34" charset="0"/>
              </a:rPr>
              <a:t> </a:t>
            </a:r>
            <a:r>
              <a:rPr lang="da-DK" sz="2000" dirty="0" err="1" smtClean="0">
                <a:solidFill>
                  <a:prstClr val="black"/>
                </a:solidFill>
                <a:latin typeface="Calibri Light" panose="020F0302020204030204" pitchFamily="34" charset="0"/>
              </a:rPr>
              <a:t>according</a:t>
            </a:r>
            <a:r>
              <a:rPr lang="da-DK" sz="2000" dirty="0" smtClean="0">
                <a:solidFill>
                  <a:prstClr val="black"/>
                </a:solidFill>
                <a:latin typeface="Calibri Light" panose="020F0302020204030204" pitchFamily="34" charset="0"/>
              </a:rPr>
              <a:t> to ECE90 </a:t>
            </a:r>
            <a:r>
              <a:rPr lang="en-US" sz="2000" dirty="0" smtClean="0">
                <a:solidFill>
                  <a:prstClr val="black"/>
                </a:solidFill>
                <a:latin typeface="Calibri Light" panose="020F0302020204030204" pitchFamily="34" charset="0"/>
              </a:rPr>
              <a:t>Packed in axle sets</a:t>
            </a:r>
          </a:p>
          <a:p>
            <a:pPr>
              <a:lnSpc>
                <a:spcPct val="150000"/>
              </a:lnSpc>
              <a:spcBef>
                <a:spcPts val="600"/>
              </a:spcBef>
              <a:tabLst>
                <a:tab pos="361950" algn="l"/>
              </a:tabLst>
            </a:pPr>
            <a:r>
              <a:rPr lang="en-US" sz="2000" dirty="0" smtClean="0">
                <a:solidFill>
                  <a:prstClr val="black"/>
                </a:solidFill>
                <a:latin typeface="Calibri Light" panose="020F0302020204030204" pitchFamily="34" charset="0"/>
              </a:rPr>
              <a:t>Packaging concept with 5 box sizes </a:t>
            </a:r>
          </a:p>
          <a:p>
            <a:pPr>
              <a:lnSpc>
                <a:spcPct val="150000"/>
              </a:lnSpc>
              <a:spcBef>
                <a:spcPts val="600"/>
              </a:spcBef>
              <a:tabLst>
                <a:tab pos="361950" algn="l"/>
              </a:tabLst>
            </a:pPr>
            <a:r>
              <a:rPr lang="en-US" sz="2000" dirty="0" smtClean="0">
                <a:solidFill>
                  <a:prstClr val="black"/>
                </a:solidFill>
                <a:latin typeface="Calibri Light" panose="020F0302020204030204" pitchFamily="34" charset="0"/>
              </a:rPr>
              <a:t>Boxes sealed (tamper proof) according to </a:t>
            </a:r>
            <a:r>
              <a:rPr lang="en-US" sz="2000" dirty="0" err="1" smtClean="0">
                <a:solidFill>
                  <a:prstClr val="black"/>
                </a:solidFill>
                <a:latin typeface="Calibri Light" panose="020F0302020204030204" pitchFamily="34" charset="0"/>
              </a:rPr>
              <a:t>Reg</a:t>
            </a:r>
            <a:r>
              <a:rPr lang="en-US" sz="2000" dirty="0" smtClean="0">
                <a:solidFill>
                  <a:prstClr val="black"/>
                </a:solidFill>
                <a:latin typeface="Calibri Light" panose="020F0302020204030204" pitchFamily="34" charset="0"/>
              </a:rPr>
              <a:t> 90</a:t>
            </a:r>
          </a:p>
        </p:txBody>
      </p:sp>
    </p:spTree>
    <p:extLst>
      <p:ext uri="{BB962C8B-B14F-4D97-AF65-F5344CB8AC3E}">
        <p14:creationId xmlns:p14="http://schemas.microsoft.com/office/powerpoint/2010/main" val="4914469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a:t>
            </a:r>
            <a:r>
              <a:rPr lang="da-DK" dirty="0" err="1" smtClean="0"/>
              <a:t>shoes</a:t>
            </a:r>
            <a:r>
              <a:rPr lang="da-DK" dirty="0" smtClean="0"/>
              <a:t> – </a:t>
            </a:r>
            <a:r>
              <a:rPr lang="da-DK" dirty="0" err="1" smtClean="0"/>
              <a:t>premounted</a:t>
            </a:r>
            <a:r>
              <a:rPr lang="da-DK" dirty="0" smtClean="0"/>
              <a:t> kits</a:t>
            </a:r>
            <a:endParaRPr lang="da-DK" dirty="0"/>
          </a:p>
        </p:txBody>
      </p:sp>
      <p:sp>
        <p:nvSpPr>
          <p:cNvPr id="4" name="Tekstboks 11"/>
          <p:cNvSpPr txBox="1"/>
          <p:nvPr/>
        </p:nvSpPr>
        <p:spPr>
          <a:xfrm>
            <a:off x="501744" y="1643050"/>
            <a:ext cx="5222384" cy="3831818"/>
          </a:xfrm>
          <a:prstGeom prst="rect">
            <a:avLst/>
          </a:prstGeom>
          <a:noFill/>
        </p:spPr>
        <p:txBody>
          <a:bodyPr wrap="square" rtlCol="0">
            <a:spAutoFit/>
          </a:bodyPr>
          <a:lstStyle/>
          <a:p>
            <a:pPr>
              <a:lnSpc>
                <a:spcPct val="150000"/>
              </a:lnSpc>
              <a:tabLst>
                <a:tab pos="357188" algn="l"/>
              </a:tabLst>
            </a:pPr>
            <a:r>
              <a:rPr lang="da-DK" dirty="0" smtClean="0">
                <a:solidFill>
                  <a:prstClr val="black"/>
                </a:solidFill>
                <a:latin typeface="Calibri Light" panose="020F0302020204030204" pitchFamily="34" charset="0"/>
              </a:rPr>
              <a:t>Comprehensive range for </a:t>
            </a:r>
            <a:r>
              <a:rPr lang="da-DK" dirty="0" err="1" smtClean="0">
                <a:solidFill>
                  <a:prstClr val="black"/>
                </a:solidFill>
                <a:latin typeface="Calibri Light" panose="020F0302020204030204" pitchFamily="34" charset="0"/>
              </a:rPr>
              <a:t>passenger</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cars</a:t>
            </a:r>
            <a:r>
              <a:rPr lang="da-DK" dirty="0" smtClean="0">
                <a:solidFill>
                  <a:prstClr val="black"/>
                </a:solidFill>
                <a:latin typeface="Calibri Light" panose="020F0302020204030204" pitchFamily="34" charset="0"/>
              </a:rPr>
              <a:t> and light </a:t>
            </a:r>
            <a:r>
              <a:rPr lang="da-DK" dirty="0" err="1" smtClean="0">
                <a:solidFill>
                  <a:prstClr val="black"/>
                </a:solidFill>
                <a:latin typeface="Calibri Light" panose="020F0302020204030204" pitchFamily="34" charset="0"/>
              </a:rPr>
              <a:t>commercial</a:t>
            </a:r>
            <a:r>
              <a:rPr lang="da-DK" dirty="0" smtClean="0">
                <a:solidFill>
                  <a:prstClr val="black"/>
                </a:solidFill>
                <a:latin typeface="Calibri Light" panose="020F0302020204030204" pitchFamily="34" charset="0"/>
              </a:rPr>
              <a:t> vans in Europe</a:t>
            </a:r>
          </a:p>
          <a:p>
            <a:pPr>
              <a:lnSpc>
                <a:spcPct val="150000"/>
              </a:lnSpc>
              <a:tabLst>
                <a:tab pos="357188" algn="l"/>
              </a:tabLst>
            </a:pPr>
            <a:r>
              <a:rPr lang="da-DK" dirty="0" err="1" smtClean="0">
                <a:solidFill>
                  <a:prstClr val="black"/>
                </a:solidFill>
                <a:latin typeface="Calibri Light" panose="020F0302020204030204" pitchFamily="34" charset="0"/>
              </a:rPr>
              <a:t>Around</a:t>
            </a:r>
            <a:r>
              <a:rPr lang="da-DK" dirty="0" smtClean="0">
                <a:solidFill>
                  <a:prstClr val="black"/>
                </a:solidFill>
                <a:latin typeface="Calibri Light" panose="020F0302020204030204" pitchFamily="34" charset="0"/>
              </a:rPr>
              <a:t> 250 reference </a:t>
            </a:r>
            <a:r>
              <a:rPr lang="da-DK" dirty="0" err="1" smtClean="0">
                <a:solidFill>
                  <a:prstClr val="black"/>
                </a:solidFill>
                <a:latin typeface="Calibri Light" panose="020F0302020204030204" pitchFamily="34" charset="0"/>
              </a:rPr>
              <a:t>numbers</a:t>
            </a:r>
            <a:endParaRPr lang="da-DK" dirty="0" smtClean="0">
              <a:solidFill>
                <a:prstClr val="black"/>
              </a:solidFill>
              <a:latin typeface="Calibri Light" panose="020F0302020204030204" pitchFamily="34" charset="0"/>
            </a:endParaRPr>
          </a:p>
          <a:p>
            <a:pPr>
              <a:lnSpc>
                <a:spcPct val="150000"/>
              </a:lnSpc>
              <a:tabLst>
                <a:tab pos="357188" algn="l"/>
              </a:tabLst>
            </a:pPr>
            <a:r>
              <a:rPr lang="da-DK" dirty="0" err="1" smtClean="0">
                <a:solidFill>
                  <a:prstClr val="black"/>
                </a:solidFill>
                <a:latin typeface="Calibri Light" panose="020F0302020204030204" pitchFamily="34" charset="0"/>
              </a:rPr>
              <a:t>Manufactured</a:t>
            </a:r>
            <a:r>
              <a:rPr lang="da-DK" dirty="0" smtClean="0">
                <a:solidFill>
                  <a:prstClr val="black"/>
                </a:solidFill>
                <a:latin typeface="Calibri Light" panose="020F0302020204030204" pitchFamily="34" charset="0"/>
              </a:rPr>
              <a:t> and </a:t>
            </a:r>
            <a:r>
              <a:rPr lang="da-DK" dirty="0" err="1" smtClean="0">
                <a:solidFill>
                  <a:prstClr val="black"/>
                </a:solidFill>
                <a:latin typeface="Calibri Light" panose="020F0302020204030204" pitchFamily="34" charset="0"/>
              </a:rPr>
              <a:t>assembled</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according</a:t>
            </a:r>
            <a:r>
              <a:rPr lang="da-DK" dirty="0" smtClean="0">
                <a:solidFill>
                  <a:prstClr val="black"/>
                </a:solidFill>
                <a:latin typeface="Calibri Light" panose="020F0302020204030204" pitchFamily="34" charset="0"/>
              </a:rPr>
              <a:t> to ISO 9001</a:t>
            </a:r>
          </a:p>
          <a:p>
            <a:pPr>
              <a:lnSpc>
                <a:spcPct val="150000"/>
              </a:lnSpc>
              <a:tabLst>
                <a:tab pos="357188" algn="l"/>
              </a:tabLst>
            </a:pPr>
            <a:r>
              <a:rPr lang="da-DK" dirty="0" err="1" smtClean="0">
                <a:solidFill>
                  <a:prstClr val="black"/>
                </a:solidFill>
                <a:latin typeface="Calibri Light" panose="020F0302020204030204" pitchFamily="34" charset="0"/>
              </a:rPr>
              <a:t>Homologated</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according</a:t>
            </a:r>
            <a:r>
              <a:rPr lang="da-DK" dirty="0" smtClean="0">
                <a:solidFill>
                  <a:prstClr val="black"/>
                </a:solidFill>
                <a:latin typeface="Calibri Light" panose="020F0302020204030204" pitchFamily="34" charset="0"/>
              </a:rPr>
              <a:t>  ECE R90</a:t>
            </a:r>
          </a:p>
          <a:p>
            <a:pPr>
              <a:lnSpc>
                <a:spcPct val="150000"/>
              </a:lnSpc>
              <a:tabLst>
                <a:tab pos="357188" algn="l"/>
              </a:tabLst>
            </a:pPr>
            <a:r>
              <a:rPr lang="da-DK" dirty="0" err="1" smtClean="0">
                <a:solidFill>
                  <a:prstClr val="black"/>
                </a:solidFill>
                <a:latin typeface="Calibri Light" panose="020F0302020204030204" pitchFamily="34" charset="0"/>
              </a:rPr>
              <a:t>Easy</a:t>
            </a:r>
            <a:r>
              <a:rPr lang="da-DK" dirty="0" smtClean="0">
                <a:solidFill>
                  <a:prstClr val="black"/>
                </a:solidFill>
                <a:latin typeface="Calibri Light" panose="020F0302020204030204" pitchFamily="34" charset="0"/>
              </a:rPr>
              <a:t> to </a:t>
            </a:r>
            <a:r>
              <a:rPr lang="da-DK" dirty="0" err="1" smtClean="0">
                <a:solidFill>
                  <a:prstClr val="black"/>
                </a:solidFill>
                <a:latin typeface="Calibri Light" panose="020F0302020204030204" pitchFamily="34" charset="0"/>
              </a:rPr>
              <a:t>fit</a:t>
            </a:r>
            <a:endParaRPr lang="da-DK" dirty="0" smtClean="0">
              <a:solidFill>
                <a:prstClr val="black"/>
              </a:solidFill>
              <a:latin typeface="Calibri Light" panose="020F0302020204030204" pitchFamily="34" charset="0"/>
            </a:endParaRPr>
          </a:p>
          <a:p>
            <a:pPr>
              <a:lnSpc>
                <a:spcPct val="150000"/>
              </a:lnSpc>
              <a:tabLst>
                <a:tab pos="357188" algn="l"/>
              </a:tabLst>
            </a:pPr>
            <a:r>
              <a:rPr lang="da-DK" dirty="0" smtClean="0">
                <a:solidFill>
                  <a:prstClr val="black"/>
                </a:solidFill>
                <a:latin typeface="Calibri Light" panose="020F0302020204030204" pitchFamily="34" charset="0"/>
              </a:rPr>
              <a:t>Ideal for fast </a:t>
            </a:r>
            <a:r>
              <a:rPr lang="da-DK" dirty="0" err="1" smtClean="0">
                <a:solidFill>
                  <a:prstClr val="black"/>
                </a:solidFill>
                <a:latin typeface="Calibri Light" panose="020F0302020204030204" pitchFamily="34" charset="0"/>
              </a:rPr>
              <a:t>fit</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repairs</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where</a:t>
            </a:r>
            <a:r>
              <a:rPr lang="da-DK" dirty="0" smtClean="0">
                <a:solidFill>
                  <a:prstClr val="black"/>
                </a:solidFill>
                <a:latin typeface="Calibri Light" panose="020F0302020204030204" pitchFamily="34" charset="0"/>
              </a:rPr>
              <a:t> time is </a:t>
            </a:r>
            <a:r>
              <a:rPr lang="da-DK" dirty="0" err="1" smtClean="0">
                <a:solidFill>
                  <a:prstClr val="black"/>
                </a:solidFill>
                <a:latin typeface="Calibri Light" panose="020F0302020204030204" pitchFamily="34" charset="0"/>
              </a:rPr>
              <a:t>limited</a:t>
            </a:r>
            <a:endParaRPr lang="da-DK" dirty="0" smtClean="0">
              <a:solidFill>
                <a:prstClr val="black"/>
              </a:solidFill>
              <a:latin typeface="Calibri Light" panose="020F0302020204030204" pitchFamily="34" charset="0"/>
            </a:endParaRPr>
          </a:p>
          <a:p>
            <a:pPr>
              <a:lnSpc>
                <a:spcPct val="150000"/>
              </a:lnSpc>
              <a:tabLst>
                <a:tab pos="357188" algn="l"/>
              </a:tabLst>
            </a:pPr>
            <a:r>
              <a:rPr lang="da-DK" dirty="0" smtClean="0">
                <a:solidFill>
                  <a:prstClr val="black"/>
                </a:solidFill>
                <a:latin typeface="Calibri Light" panose="020F0302020204030204" pitchFamily="34" charset="0"/>
              </a:rPr>
              <a:t>Saves time</a:t>
            </a:r>
          </a:p>
          <a:p>
            <a:pPr>
              <a:lnSpc>
                <a:spcPct val="150000"/>
              </a:lnSpc>
              <a:tabLst>
                <a:tab pos="357188" algn="l"/>
              </a:tabLst>
            </a:pPr>
            <a:r>
              <a:rPr lang="da-DK" dirty="0" smtClean="0">
                <a:solidFill>
                  <a:prstClr val="black"/>
                </a:solidFill>
                <a:latin typeface="Calibri Light" panose="020F0302020204030204" pitchFamily="34" charset="0"/>
              </a:rPr>
              <a:t>Profitable</a:t>
            </a:r>
            <a:endParaRPr lang="da-DK" b="1" dirty="0">
              <a:solidFill>
                <a:prstClr val="black"/>
              </a:solidFill>
              <a:latin typeface="Calibri Light" panose="020F0302020204030204" pitchFamily="34" charset="0"/>
            </a:endParaRPr>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75578">
            <a:off x="4005578" y="1831242"/>
            <a:ext cx="6096000" cy="4962525"/>
          </a:xfrm>
          <a:prstGeom prst="rect">
            <a:avLst/>
          </a:prstGeom>
        </p:spPr>
      </p:pic>
    </p:spTree>
    <p:extLst>
      <p:ext uri="{BB962C8B-B14F-4D97-AF65-F5344CB8AC3E}">
        <p14:creationId xmlns:p14="http://schemas.microsoft.com/office/powerpoint/2010/main" val="4287836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a:t>
            </a:r>
            <a:r>
              <a:rPr lang="da-DK" dirty="0" err="1" smtClean="0"/>
              <a:t>shoes</a:t>
            </a:r>
            <a:r>
              <a:rPr lang="da-DK" dirty="0" smtClean="0"/>
              <a:t> – </a:t>
            </a:r>
            <a:r>
              <a:rPr lang="da-DK" dirty="0" err="1" smtClean="0"/>
              <a:t>premounted</a:t>
            </a:r>
            <a:r>
              <a:rPr lang="da-DK" dirty="0" smtClean="0"/>
              <a:t> kits</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98637"/>
            <a:ext cx="6096000" cy="4638675"/>
          </a:xfrm>
          <a:prstGeom prst="rect">
            <a:avLst/>
          </a:prstGeom>
        </p:spPr>
      </p:pic>
      <p:sp>
        <p:nvSpPr>
          <p:cNvPr id="5" name="Tekstboks 11"/>
          <p:cNvSpPr txBox="1"/>
          <p:nvPr/>
        </p:nvSpPr>
        <p:spPr>
          <a:xfrm>
            <a:off x="1691680" y="5877272"/>
            <a:ext cx="6264696" cy="923330"/>
          </a:xfrm>
          <a:prstGeom prst="rect">
            <a:avLst/>
          </a:prstGeom>
          <a:noFill/>
        </p:spPr>
        <p:txBody>
          <a:bodyPr wrap="square" rtlCol="0">
            <a:spAutoFit/>
          </a:bodyPr>
          <a:lstStyle/>
          <a:p>
            <a:pPr algn="ctr">
              <a:lnSpc>
                <a:spcPct val="150000"/>
              </a:lnSpc>
              <a:tabLst>
                <a:tab pos="357188" algn="l"/>
              </a:tabLst>
            </a:pPr>
            <a:r>
              <a:rPr lang="da-DK" dirty="0" err="1" smtClean="0">
                <a:solidFill>
                  <a:prstClr val="black"/>
                </a:solidFill>
                <a:latin typeface="Calibri Light" panose="020F0302020204030204" pitchFamily="34" charset="0"/>
              </a:rPr>
              <a:t>Includes</a:t>
            </a:r>
            <a:r>
              <a:rPr lang="da-DK" dirty="0" smtClean="0">
                <a:solidFill>
                  <a:prstClr val="black"/>
                </a:solidFill>
                <a:latin typeface="Calibri Light" panose="020F0302020204030204" pitchFamily="34" charset="0"/>
              </a:rPr>
              <a:t> all </a:t>
            </a:r>
            <a:r>
              <a:rPr lang="da-DK" dirty="0" err="1" smtClean="0">
                <a:solidFill>
                  <a:prstClr val="black"/>
                </a:solidFill>
                <a:latin typeface="Calibri Light" panose="020F0302020204030204" pitchFamily="34" charset="0"/>
              </a:rPr>
              <a:t>necessary</a:t>
            </a:r>
            <a:r>
              <a:rPr lang="da-DK" dirty="0" smtClean="0">
                <a:solidFill>
                  <a:prstClr val="black"/>
                </a:solidFill>
                <a:latin typeface="Calibri Light" panose="020F0302020204030204" pitchFamily="34" charset="0"/>
              </a:rPr>
              <a:t> parts for a standard </a:t>
            </a:r>
            <a:r>
              <a:rPr lang="da-DK" dirty="0" err="1" smtClean="0">
                <a:solidFill>
                  <a:prstClr val="black"/>
                </a:solidFill>
                <a:latin typeface="Calibri Light" panose="020F0302020204030204" pitchFamily="34" charset="0"/>
              </a:rPr>
              <a:t>drum</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brake</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repair</a:t>
            </a:r>
            <a:endParaRPr lang="da-DK" dirty="0" smtClean="0">
              <a:solidFill>
                <a:prstClr val="black"/>
              </a:solidFill>
              <a:latin typeface="Calibri Light" panose="020F0302020204030204" pitchFamily="34" charset="0"/>
            </a:endParaRPr>
          </a:p>
          <a:p>
            <a:pPr algn="ctr">
              <a:lnSpc>
                <a:spcPct val="150000"/>
              </a:lnSpc>
              <a:tabLst>
                <a:tab pos="357188" algn="l"/>
              </a:tabLst>
            </a:pPr>
            <a:r>
              <a:rPr lang="da-DK" dirty="0" err="1" smtClean="0">
                <a:solidFill>
                  <a:prstClr val="black"/>
                </a:solidFill>
                <a:latin typeface="Calibri Light" panose="020F0302020204030204" pitchFamily="34" charset="0"/>
              </a:rPr>
              <a:t>Packed</a:t>
            </a:r>
            <a:r>
              <a:rPr lang="da-DK" dirty="0" smtClean="0">
                <a:solidFill>
                  <a:prstClr val="black"/>
                </a:solidFill>
                <a:latin typeface="Calibri Light" panose="020F0302020204030204" pitchFamily="34" charset="0"/>
              </a:rPr>
              <a:t> in </a:t>
            </a:r>
            <a:r>
              <a:rPr lang="da-DK" dirty="0" err="1" smtClean="0">
                <a:solidFill>
                  <a:prstClr val="black"/>
                </a:solidFill>
                <a:latin typeface="Calibri Light" panose="020F0302020204030204" pitchFamily="34" charset="0"/>
              </a:rPr>
              <a:t>axle</a:t>
            </a:r>
            <a:r>
              <a:rPr lang="da-DK" dirty="0" smtClean="0">
                <a:solidFill>
                  <a:prstClr val="black"/>
                </a:solidFill>
                <a:latin typeface="Calibri Light" panose="020F0302020204030204" pitchFamily="34" charset="0"/>
              </a:rPr>
              <a:t> sets </a:t>
            </a:r>
            <a:endParaRPr lang="da-DK" b="1" dirty="0">
              <a:solidFill>
                <a:prstClr val="black"/>
              </a:solidFill>
              <a:latin typeface="Calibri Light" panose="020F0302020204030204" pitchFamily="34" charset="0"/>
            </a:endParaRPr>
          </a:p>
        </p:txBody>
      </p:sp>
      <p:sp>
        <p:nvSpPr>
          <p:cNvPr id="6" name="Højrepil 5"/>
          <p:cNvSpPr/>
          <p:nvPr/>
        </p:nvSpPr>
        <p:spPr>
          <a:xfrm>
            <a:off x="899592" y="2636912"/>
            <a:ext cx="1656184" cy="4320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smtClean="0"/>
              <a:t>Adjusters</a:t>
            </a:r>
            <a:endParaRPr lang="da-DK" dirty="0"/>
          </a:p>
        </p:txBody>
      </p:sp>
      <p:sp>
        <p:nvSpPr>
          <p:cNvPr id="9" name="Venstrepil 8"/>
          <p:cNvSpPr/>
          <p:nvPr/>
        </p:nvSpPr>
        <p:spPr>
          <a:xfrm>
            <a:off x="5940152" y="5085184"/>
            <a:ext cx="1872208" cy="504056"/>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Wheel cylinders</a:t>
            </a:r>
            <a:endParaRPr lang="da-DK" dirty="0"/>
          </a:p>
        </p:txBody>
      </p:sp>
      <p:sp>
        <p:nvSpPr>
          <p:cNvPr id="10" name="Højrepil 9"/>
          <p:cNvSpPr/>
          <p:nvPr/>
        </p:nvSpPr>
        <p:spPr>
          <a:xfrm>
            <a:off x="827584" y="5013176"/>
            <a:ext cx="1512168" cy="4320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Kit parts</a:t>
            </a:r>
            <a:endParaRPr lang="da-DK" dirty="0"/>
          </a:p>
        </p:txBody>
      </p:sp>
      <p:sp>
        <p:nvSpPr>
          <p:cNvPr id="11" name="Venstrepil 10"/>
          <p:cNvSpPr/>
          <p:nvPr/>
        </p:nvSpPr>
        <p:spPr>
          <a:xfrm>
            <a:off x="6948264" y="2636912"/>
            <a:ext cx="1872208" cy="504056"/>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smtClean="0"/>
              <a:t>Brake</a:t>
            </a:r>
            <a:r>
              <a:rPr lang="da-DK" dirty="0" smtClean="0"/>
              <a:t> </a:t>
            </a:r>
            <a:r>
              <a:rPr lang="da-DK" dirty="0" err="1" smtClean="0"/>
              <a:t>shoes</a:t>
            </a:r>
            <a:endParaRPr lang="da-DK" dirty="0"/>
          </a:p>
        </p:txBody>
      </p:sp>
    </p:spTree>
    <p:extLst>
      <p:ext uri="{BB962C8B-B14F-4D97-AF65-F5344CB8AC3E}">
        <p14:creationId xmlns:p14="http://schemas.microsoft.com/office/powerpoint/2010/main" val="3061762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Brake</a:t>
            </a:r>
            <a:r>
              <a:rPr lang="da-DK" dirty="0" smtClean="0"/>
              <a:t> </a:t>
            </a:r>
            <a:r>
              <a:rPr lang="da-DK" dirty="0" err="1" smtClean="0"/>
              <a:t>drums</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180" y="908720"/>
            <a:ext cx="5360348" cy="4346907"/>
          </a:xfrm>
          <a:prstGeom prst="rect">
            <a:avLst/>
          </a:prstGeom>
        </p:spPr>
      </p:pic>
      <p:pic>
        <p:nvPicPr>
          <p:cNvPr id="6" name="Billede 5"/>
          <p:cNvPicPr>
            <a:picLocks noChangeAspect="1"/>
          </p:cNvPicPr>
          <p:nvPr/>
        </p:nvPicPr>
        <p:blipFill>
          <a:blip r:embed="rId3"/>
          <a:stretch>
            <a:fillRect/>
          </a:stretch>
        </p:blipFill>
        <p:spPr>
          <a:xfrm>
            <a:off x="4139952" y="4030042"/>
            <a:ext cx="2799488" cy="2595186"/>
          </a:xfrm>
          <a:prstGeom prst="rect">
            <a:avLst/>
          </a:prstGeom>
        </p:spPr>
      </p:pic>
      <p:sp>
        <p:nvSpPr>
          <p:cNvPr id="7" name="Rektangel 6"/>
          <p:cNvSpPr/>
          <p:nvPr/>
        </p:nvSpPr>
        <p:spPr>
          <a:xfrm>
            <a:off x="504056" y="1700808"/>
            <a:ext cx="3460124" cy="2965427"/>
          </a:xfrm>
          <a:prstGeom prst="rect">
            <a:avLst/>
          </a:prstGeom>
        </p:spPr>
        <p:txBody>
          <a:bodyPr wrap="square">
            <a:spAutoFit/>
          </a:bodyPr>
          <a:lstStyle/>
          <a:p>
            <a:pPr>
              <a:lnSpc>
                <a:spcPct val="150000"/>
              </a:lnSpc>
              <a:spcBef>
                <a:spcPts val="600"/>
              </a:spcBef>
              <a:tabLst>
                <a:tab pos="357188" algn="l"/>
              </a:tabLst>
              <a:defRPr/>
            </a:pPr>
            <a:r>
              <a:rPr lang="da-DK" dirty="0" smtClean="0">
                <a:solidFill>
                  <a:prstClr val="black"/>
                </a:solidFill>
                <a:latin typeface="Calibri Light" panose="020F0302020204030204" pitchFamily="34" charset="0"/>
                <a:cs typeface="Times New Roman" pitchFamily="18" charset="0"/>
              </a:rPr>
              <a:t>250 </a:t>
            </a:r>
            <a:r>
              <a:rPr lang="da-DK" dirty="0" err="1">
                <a:solidFill>
                  <a:prstClr val="black"/>
                </a:solidFill>
                <a:latin typeface="Calibri Light" panose="020F0302020204030204" pitchFamily="34" charset="0"/>
                <a:cs typeface="Times New Roman" pitchFamily="18" charset="0"/>
              </a:rPr>
              <a:t>drum</a:t>
            </a:r>
            <a:r>
              <a:rPr lang="da-DK" dirty="0">
                <a:solidFill>
                  <a:prstClr val="black"/>
                </a:solidFill>
                <a:latin typeface="Calibri Light" panose="020F0302020204030204" pitchFamily="34" charset="0"/>
                <a:cs typeface="Times New Roman" pitchFamily="18" charset="0"/>
              </a:rPr>
              <a:t> reference </a:t>
            </a:r>
            <a:r>
              <a:rPr lang="da-DK" dirty="0" err="1" smtClean="0">
                <a:solidFill>
                  <a:prstClr val="black"/>
                </a:solidFill>
                <a:latin typeface="Calibri Light" panose="020F0302020204030204" pitchFamily="34" charset="0"/>
                <a:cs typeface="Times New Roman" pitchFamily="18" charset="0"/>
              </a:rPr>
              <a:t>numbers</a:t>
            </a:r>
            <a:endParaRPr lang="da-DK" dirty="0" smtClean="0">
              <a:solidFill>
                <a:prstClr val="black"/>
              </a:solidFill>
              <a:latin typeface="Calibri Light" panose="020F0302020204030204" pitchFamily="34" charset="0"/>
              <a:cs typeface="Times New Roman" pitchFamily="18" charset="0"/>
            </a:endParaRPr>
          </a:p>
          <a:p>
            <a:pPr>
              <a:lnSpc>
                <a:spcPct val="150000"/>
              </a:lnSpc>
              <a:spcBef>
                <a:spcPts val="600"/>
              </a:spcBef>
              <a:tabLst>
                <a:tab pos="357188" algn="l"/>
              </a:tabLst>
              <a:defRPr/>
            </a:pPr>
            <a:r>
              <a:rPr lang="da-DK" dirty="0" err="1" smtClean="0">
                <a:solidFill>
                  <a:prstClr val="black"/>
                </a:solidFill>
                <a:latin typeface="Calibri Light" panose="020F0302020204030204" pitchFamily="34" charset="0"/>
                <a:cs typeface="Times New Roman" pitchFamily="18" charset="0"/>
              </a:rPr>
              <a:t>Passenger</a:t>
            </a:r>
            <a:r>
              <a:rPr lang="da-DK" dirty="0" smtClean="0">
                <a:solidFill>
                  <a:prstClr val="black"/>
                </a:solidFill>
                <a:latin typeface="Calibri Light" panose="020F0302020204030204" pitchFamily="34" charset="0"/>
                <a:cs typeface="Times New Roman" pitchFamily="18" charset="0"/>
              </a:rPr>
              <a:t> </a:t>
            </a:r>
            <a:r>
              <a:rPr lang="da-DK" dirty="0" err="1">
                <a:solidFill>
                  <a:prstClr val="black"/>
                </a:solidFill>
                <a:latin typeface="Calibri Light" panose="020F0302020204030204" pitchFamily="34" charset="0"/>
                <a:cs typeface="Times New Roman" pitchFamily="18" charset="0"/>
              </a:rPr>
              <a:t>cars</a:t>
            </a:r>
            <a:r>
              <a:rPr lang="da-DK" dirty="0">
                <a:solidFill>
                  <a:prstClr val="black"/>
                </a:solidFill>
                <a:latin typeface="Calibri Light" panose="020F0302020204030204" pitchFamily="34" charset="0"/>
                <a:cs typeface="Times New Roman" pitchFamily="18" charset="0"/>
              </a:rPr>
              <a:t> </a:t>
            </a:r>
            <a:endParaRPr lang="da-DK" dirty="0" smtClean="0">
              <a:solidFill>
                <a:prstClr val="black"/>
              </a:solidFill>
              <a:latin typeface="Calibri Light" panose="020F0302020204030204" pitchFamily="34" charset="0"/>
              <a:cs typeface="Times New Roman" pitchFamily="18" charset="0"/>
            </a:endParaRPr>
          </a:p>
          <a:p>
            <a:pPr>
              <a:lnSpc>
                <a:spcPct val="150000"/>
              </a:lnSpc>
              <a:spcBef>
                <a:spcPts val="600"/>
              </a:spcBef>
              <a:tabLst>
                <a:tab pos="357188" algn="l"/>
              </a:tabLst>
              <a:defRPr/>
            </a:pPr>
            <a:r>
              <a:rPr lang="da-DK" dirty="0" smtClean="0">
                <a:solidFill>
                  <a:prstClr val="black"/>
                </a:solidFill>
                <a:latin typeface="Calibri Light" panose="020F0302020204030204" pitchFamily="34" charset="0"/>
                <a:cs typeface="Times New Roman" pitchFamily="18" charset="0"/>
              </a:rPr>
              <a:t>Vans </a:t>
            </a:r>
            <a:r>
              <a:rPr lang="da-DK" dirty="0">
                <a:solidFill>
                  <a:prstClr val="black"/>
                </a:solidFill>
                <a:latin typeface="Calibri Light" panose="020F0302020204030204" pitchFamily="34" charset="0"/>
                <a:cs typeface="Times New Roman" pitchFamily="18" charset="0"/>
              </a:rPr>
              <a:t>&lt; 3,5 t</a:t>
            </a:r>
          </a:p>
          <a:p>
            <a:pPr>
              <a:lnSpc>
                <a:spcPct val="150000"/>
              </a:lnSpc>
              <a:spcBef>
                <a:spcPts val="600"/>
              </a:spcBef>
              <a:tabLst>
                <a:tab pos="357188" algn="l"/>
              </a:tabLst>
              <a:defRPr/>
            </a:pPr>
            <a:r>
              <a:rPr lang="da-DK" dirty="0" err="1" smtClean="0">
                <a:solidFill>
                  <a:prstClr val="black"/>
                </a:solidFill>
                <a:latin typeface="Calibri Light" panose="020F0302020204030204" pitchFamily="34" charset="0"/>
                <a:cs typeface="Times New Roman" pitchFamily="18" charset="0"/>
              </a:rPr>
              <a:t>Drums</a:t>
            </a:r>
            <a:r>
              <a:rPr lang="da-DK" dirty="0" smtClean="0">
                <a:solidFill>
                  <a:prstClr val="black"/>
                </a:solidFill>
                <a:latin typeface="Calibri Light" panose="020F0302020204030204" pitchFamily="34" charset="0"/>
                <a:cs typeface="Times New Roman" pitchFamily="18" charset="0"/>
              </a:rPr>
              <a:t> </a:t>
            </a:r>
            <a:r>
              <a:rPr lang="da-DK" dirty="0">
                <a:solidFill>
                  <a:prstClr val="black"/>
                </a:solidFill>
                <a:latin typeface="Calibri Light" panose="020F0302020204030204" pitchFamily="34" charset="0"/>
                <a:cs typeface="Times New Roman" pitchFamily="18" charset="0"/>
              </a:rPr>
              <a:t>with ABS rings </a:t>
            </a:r>
            <a:r>
              <a:rPr lang="da-DK" dirty="0" err="1">
                <a:solidFill>
                  <a:prstClr val="black"/>
                </a:solidFill>
                <a:latin typeface="Calibri Light" panose="020F0302020204030204" pitchFamily="34" charset="0"/>
                <a:cs typeface="Times New Roman" pitchFamily="18" charset="0"/>
              </a:rPr>
              <a:t>mounted</a:t>
            </a:r>
            <a:endParaRPr lang="da-DK" dirty="0">
              <a:solidFill>
                <a:prstClr val="black"/>
              </a:solidFill>
              <a:latin typeface="Calibri Light" panose="020F0302020204030204" pitchFamily="34" charset="0"/>
              <a:cs typeface="Times New Roman" pitchFamily="18" charset="0"/>
            </a:endParaRPr>
          </a:p>
          <a:p>
            <a:pPr>
              <a:lnSpc>
                <a:spcPct val="150000"/>
              </a:lnSpc>
              <a:spcBef>
                <a:spcPts val="600"/>
              </a:spcBef>
              <a:tabLst>
                <a:tab pos="357188" algn="l"/>
              </a:tabLst>
              <a:defRPr/>
            </a:pPr>
            <a:r>
              <a:rPr lang="da-DK" dirty="0" err="1">
                <a:solidFill>
                  <a:prstClr val="black"/>
                </a:solidFill>
                <a:latin typeface="Calibri Light" panose="020F0302020204030204" pitchFamily="34" charset="0"/>
                <a:cs typeface="Times New Roman" pitchFamily="18" charset="0"/>
              </a:rPr>
              <a:t>Drums</a:t>
            </a:r>
            <a:r>
              <a:rPr lang="da-DK" dirty="0">
                <a:solidFill>
                  <a:prstClr val="black"/>
                </a:solidFill>
                <a:latin typeface="Calibri Light" panose="020F0302020204030204" pitchFamily="34" charset="0"/>
                <a:cs typeface="Times New Roman" pitchFamily="18" charset="0"/>
              </a:rPr>
              <a:t> with </a:t>
            </a:r>
            <a:r>
              <a:rPr lang="da-DK" dirty="0" err="1">
                <a:solidFill>
                  <a:prstClr val="black"/>
                </a:solidFill>
                <a:latin typeface="Calibri Light" panose="020F0302020204030204" pitchFamily="34" charset="0"/>
                <a:cs typeface="Times New Roman" pitchFamily="18" charset="0"/>
              </a:rPr>
              <a:t>integrated</a:t>
            </a:r>
            <a:r>
              <a:rPr lang="da-DK" dirty="0">
                <a:solidFill>
                  <a:prstClr val="black"/>
                </a:solidFill>
                <a:latin typeface="Calibri Light" panose="020F0302020204030204" pitchFamily="34" charset="0"/>
                <a:cs typeface="Times New Roman" pitchFamily="18" charset="0"/>
              </a:rPr>
              <a:t> </a:t>
            </a:r>
            <a:r>
              <a:rPr lang="da-DK" dirty="0" err="1">
                <a:solidFill>
                  <a:prstClr val="black"/>
                </a:solidFill>
                <a:latin typeface="Calibri Light" panose="020F0302020204030204" pitchFamily="34" charset="0"/>
                <a:cs typeface="Times New Roman" pitchFamily="18" charset="0"/>
              </a:rPr>
              <a:t>bearing</a:t>
            </a:r>
            <a:r>
              <a:rPr lang="da-DK" dirty="0">
                <a:solidFill>
                  <a:prstClr val="black"/>
                </a:solidFill>
                <a:latin typeface="Calibri Light" panose="020F0302020204030204" pitchFamily="34" charset="0"/>
                <a:cs typeface="Times New Roman" pitchFamily="18" charset="0"/>
              </a:rPr>
              <a:t> </a:t>
            </a:r>
          </a:p>
          <a:p>
            <a:pPr>
              <a:lnSpc>
                <a:spcPct val="150000"/>
              </a:lnSpc>
              <a:spcBef>
                <a:spcPts val="600"/>
              </a:spcBef>
              <a:tabLst>
                <a:tab pos="357188" algn="l"/>
              </a:tabLst>
              <a:defRPr/>
            </a:pPr>
            <a:r>
              <a:rPr lang="da-DK" dirty="0">
                <a:solidFill>
                  <a:prstClr val="black"/>
                </a:solidFill>
                <a:latin typeface="Calibri Light" panose="020F0302020204030204" pitchFamily="34" charset="0"/>
                <a:cs typeface="Times New Roman" pitchFamily="18" charset="0"/>
              </a:rPr>
              <a:t>Dimensions </a:t>
            </a:r>
            <a:r>
              <a:rPr lang="da-DK" dirty="0" err="1">
                <a:solidFill>
                  <a:prstClr val="black"/>
                </a:solidFill>
                <a:latin typeface="Calibri Light" panose="020F0302020204030204" pitchFamily="34" charset="0"/>
                <a:cs typeface="Times New Roman" pitchFamily="18" charset="0"/>
              </a:rPr>
              <a:t>according</a:t>
            </a:r>
            <a:r>
              <a:rPr lang="da-DK" dirty="0">
                <a:solidFill>
                  <a:prstClr val="black"/>
                </a:solidFill>
                <a:latin typeface="Calibri Light" panose="020F0302020204030204" pitchFamily="34" charset="0"/>
                <a:cs typeface="Times New Roman" pitchFamily="18" charset="0"/>
              </a:rPr>
              <a:t> to OE</a:t>
            </a:r>
            <a:r>
              <a:rPr lang="da-DK" sz="2000" dirty="0">
                <a:solidFill>
                  <a:prstClr val="black"/>
                </a:solidFill>
                <a:latin typeface="Calibri Light" panose="020F0302020204030204" pitchFamily="34" charset="0"/>
                <a:cs typeface="Times New Roman" pitchFamily="18" charset="0"/>
              </a:rPr>
              <a:t>	</a:t>
            </a:r>
          </a:p>
        </p:txBody>
      </p:sp>
    </p:spTree>
    <p:extLst>
      <p:ext uri="{BB962C8B-B14F-4D97-AF65-F5344CB8AC3E}">
        <p14:creationId xmlns:p14="http://schemas.microsoft.com/office/powerpoint/2010/main" val="4124702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err="1" smtClean="0"/>
              <a:t>Steering</a:t>
            </a:r>
            <a:r>
              <a:rPr lang="da-DK" dirty="0" smtClean="0"/>
              <a:t> parts</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176" y="2048475"/>
            <a:ext cx="7596336" cy="4223563"/>
          </a:xfrm>
          <a:prstGeom prst="rect">
            <a:avLst/>
          </a:prstGeom>
        </p:spPr>
      </p:pic>
      <p:sp>
        <p:nvSpPr>
          <p:cNvPr id="12" name="Pladsholder til indhold 3"/>
          <p:cNvSpPr>
            <a:spLocks noGrp="1"/>
          </p:cNvSpPr>
          <p:nvPr>
            <p:ph idx="1"/>
          </p:nvPr>
        </p:nvSpPr>
        <p:spPr>
          <a:xfrm>
            <a:off x="7308304" y="1076286"/>
            <a:ext cx="1620688" cy="3312368"/>
          </a:xfrm>
          <a:solidFill>
            <a:schemeClr val="accent2">
              <a:alpha val="70000"/>
            </a:schemeClr>
          </a:solidFill>
        </p:spPr>
        <p:txBody>
          <a:bodyPr/>
          <a:lstStyle/>
          <a:p>
            <a:pPr marL="0" indent="0">
              <a:buNone/>
            </a:pPr>
            <a:r>
              <a:rPr lang="da-DK" sz="1800" dirty="0" smtClean="0">
                <a:solidFill>
                  <a:schemeClr val="lt1"/>
                </a:solidFill>
                <a:latin typeface="+mn-lt"/>
              </a:rPr>
              <a:t>Drag links</a:t>
            </a:r>
          </a:p>
          <a:p>
            <a:pPr marL="0" indent="0">
              <a:buNone/>
            </a:pPr>
            <a:r>
              <a:rPr lang="da-DK" sz="1800" dirty="0" err="1" smtClean="0">
                <a:solidFill>
                  <a:schemeClr val="lt1"/>
                </a:solidFill>
                <a:latin typeface="+mn-lt"/>
              </a:rPr>
              <a:t>Track</a:t>
            </a:r>
            <a:r>
              <a:rPr lang="da-DK" sz="1800" dirty="0" smtClean="0">
                <a:solidFill>
                  <a:schemeClr val="lt1"/>
                </a:solidFill>
                <a:latin typeface="+mn-lt"/>
              </a:rPr>
              <a:t> </a:t>
            </a:r>
            <a:r>
              <a:rPr lang="da-DK" sz="1800" dirty="0" err="1" smtClean="0">
                <a:solidFill>
                  <a:schemeClr val="lt1"/>
                </a:solidFill>
                <a:latin typeface="+mn-lt"/>
              </a:rPr>
              <a:t>control</a:t>
            </a:r>
            <a:r>
              <a:rPr lang="da-DK" sz="1800" dirty="0" smtClean="0">
                <a:solidFill>
                  <a:schemeClr val="lt1"/>
                </a:solidFill>
                <a:latin typeface="+mn-lt"/>
              </a:rPr>
              <a:t> arms</a:t>
            </a:r>
          </a:p>
          <a:p>
            <a:pPr marL="0" indent="0">
              <a:buNone/>
            </a:pPr>
            <a:r>
              <a:rPr lang="da-DK" sz="1800" dirty="0" smtClean="0">
                <a:solidFill>
                  <a:schemeClr val="lt1"/>
                </a:solidFill>
                <a:latin typeface="+mn-lt"/>
              </a:rPr>
              <a:t>Tie rod </a:t>
            </a:r>
            <a:r>
              <a:rPr lang="da-DK" sz="1800" dirty="0" err="1" smtClean="0">
                <a:solidFill>
                  <a:schemeClr val="lt1"/>
                </a:solidFill>
                <a:latin typeface="+mn-lt"/>
              </a:rPr>
              <a:t>ends</a:t>
            </a:r>
            <a:endParaRPr lang="da-DK" sz="1800" dirty="0" smtClean="0">
              <a:solidFill>
                <a:schemeClr val="lt1"/>
              </a:solidFill>
              <a:latin typeface="+mn-lt"/>
            </a:endParaRPr>
          </a:p>
          <a:p>
            <a:pPr marL="0" indent="0">
              <a:buNone/>
            </a:pPr>
            <a:r>
              <a:rPr lang="da-DK" sz="1800" dirty="0" smtClean="0">
                <a:solidFill>
                  <a:schemeClr val="lt1"/>
                </a:solidFill>
                <a:latin typeface="+mn-lt"/>
              </a:rPr>
              <a:t>Ball joints</a:t>
            </a:r>
          </a:p>
          <a:p>
            <a:pPr marL="0" indent="0">
              <a:buNone/>
            </a:pPr>
            <a:r>
              <a:rPr lang="da-DK" sz="1800" dirty="0" smtClean="0">
                <a:solidFill>
                  <a:schemeClr val="lt1"/>
                </a:solidFill>
                <a:latin typeface="+mn-lt"/>
              </a:rPr>
              <a:t>King pin sets</a:t>
            </a:r>
          </a:p>
          <a:p>
            <a:pPr marL="0" indent="0">
              <a:buNone/>
            </a:pPr>
            <a:r>
              <a:rPr lang="da-DK" sz="1800" dirty="0" err="1" smtClean="0">
                <a:solidFill>
                  <a:schemeClr val="lt1"/>
                </a:solidFill>
                <a:latin typeface="+mn-lt"/>
              </a:rPr>
              <a:t>Repair</a:t>
            </a:r>
            <a:r>
              <a:rPr lang="da-DK" sz="1800" dirty="0" smtClean="0">
                <a:solidFill>
                  <a:schemeClr val="lt1"/>
                </a:solidFill>
                <a:latin typeface="+mn-lt"/>
              </a:rPr>
              <a:t> kits</a:t>
            </a:r>
          </a:p>
          <a:p>
            <a:pPr marL="0" indent="0">
              <a:buNone/>
            </a:pPr>
            <a:r>
              <a:rPr lang="da-DK" sz="1800" dirty="0" err="1" smtClean="0">
                <a:solidFill>
                  <a:schemeClr val="lt1"/>
                </a:solidFill>
                <a:latin typeface="+mn-lt"/>
              </a:rPr>
              <a:t>Bushes</a:t>
            </a:r>
            <a:endParaRPr lang="da-DK" sz="1800" dirty="0" smtClean="0">
              <a:solidFill>
                <a:schemeClr val="lt1"/>
              </a:solidFill>
              <a:latin typeface="+mn-lt"/>
            </a:endParaRPr>
          </a:p>
          <a:p>
            <a:pPr marL="0" indent="0">
              <a:buNone/>
            </a:pPr>
            <a:r>
              <a:rPr lang="da-DK" sz="1800" dirty="0" smtClean="0">
                <a:solidFill>
                  <a:schemeClr val="lt1"/>
                </a:solidFill>
                <a:latin typeface="+mn-lt"/>
              </a:rPr>
              <a:t>Stabiliser bolts</a:t>
            </a:r>
          </a:p>
          <a:p>
            <a:pPr marL="0" indent="0">
              <a:buNone/>
            </a:pPr>
            <a:r>
              <a:rPr lang="da-DK" sz="1800" dirty="0" smtClean="0">
                <a:solidFill>
                  <a:schemeClr val="lt1"/>
                </a:solidFill>
                <a:latin typeface="+mn-lt"/>
              </a:rPr>
              <a:t>Wheel </a:t>
            </a:r>
            <a:r>
              <a:rPr lang="da-DK" sz="1800" dirty="0" err="1" smtClean="0">
                <a:solidFill>
                  <a:schemeClr val="lt1"/>
                </a:solidFill>
                <a:latin typeface="+mn-lt"/>
              </a:rPr>
              <a:t>bearing</a:t>
            </a:r>
            <a:r>
              <a:rPr lang="da-DK" sz="1800" dirty="0" smtClean="0">
                <a:solidFill>
                  <a:schemeClr val="lt1"/>
                </a:solidFill>
                <a:latin typeface="+mn-lt"/>
              </a:rPr>
              <a:t> kits</a:t>
            </a:r>
          </a:p>
          <a:p>
            <a:pPr marL="0" indent="0">
              <a:buNone/>
            </a:pPr>
            <a:endParaRPr lang="da-DK" sz="1800" dirty="0" smtClean="0">
              <a:solidFill>
                <a:schemeClr val="lt1"/>
              </a:solidFill>
              <a:latin typeface="+mn-lt"/>
            </a:endParaRPr>
          </a:p>
          <a:p>
            <a:pPr marL="0" indent="0">
              <a:buNone/>
            </a:pPr>
            <a:endParaRPr lang="da-DK" dirty="0">
              <a:solidFill>
                <a:schemeClr val="bg1"/>
              </a:solidFill>
            </a:endParaRPr>
          </a:p>
        </p:txBody>
      </p:sp>
      <p:sp>
        <p:nvSpPr>
          <p:cNvPr id="13" name="Billedforklaring med opadgående pil 12"/>
          <p:cNvSpPr/>
          <p:nvPr/>
        </p:nvSpPr>
        <p:spPr>
          <a:xfrm>
            <a:off x="5724128" y="4402042"/>
            <a:ext cx="1296144" cy="1368152"/>
          </a:xfrm>
          <a:prstGeom prst="upArrowCallout">
            <a:avLst/>
          </a:prstGeom>
          <a:solidFill>
            <a:srgbClr val="FF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smtClean="0"/>
              <a:t>Steering</a:t>
            </a:r>
            <a:r>
              <a:rPr lang="da-DK" dirty="0" smtClean="0"/>
              <a:t> parts</a:t>
            </a:r>
            <a:endParaRPr lang="da-DK" dirty="0"/>
          </a:p>
        </p:txBody>
      </p:sp>
    </p:spTree>
    <p:extLst>
      <p:ext uri="{BB962C8B-B14F-4D97-AF65-F5344CB8AC3E}">
        <p14:creationId xmlns:p14="http://schemas.microsoft.com/office/powerpoint/2010/main" val="399313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bg/>
                                          </p:spTgt>
                                        </p:tgtEl>
                                        <p:attrNameLst>
                                          <p:attrName>style.visibility</p:attrName>
                                        </p:attrNameLst>
                                      </p:cBhvr>
                                      <p:to>
                                        <p:strVal val="visible"/>
                                      </p:to>
                                    </p:set>
                                    <p:animEffect transition="in" filter="fade">
                                      <p:cBhvr>
                                        <p:cTn id="14" dur="1000"/>
                                        <p:tgtEl>
                                          <p:spTgt spid="12">
                                            <p:bg/>
                                          </p:spTgt>
                                        </p:tgtEl>
                                      </p:cBhvr>
                                    </p:animEffect>
                                    <p:anim calcmode="lin" valueType="num">
                                      <p:cBhvr>
                                        <p:cTn id="15" dur="1000" fill="hold"/>
                                        <p:tgtEl>
                                          <p:spTgt spid="12">
                                            <p:bg/>
                                          </p:spTgt>
                                        </p:tgtEl>
                                        <p:attrNameLst>
                                          <p:attrName>ppt_x</p:attrName>
                                        </p:attrNameLst>
                                      </p:cBhvr>
                                      <p:tavLst>
                                        <p:tav tm="0">
                                          <p:val>
                                            <p:strVal val="#ppt_x"/>
                                          </p:val>
                                        </p:tav>
                                        <p:tav tm="100000">
                                          <p:val>
                                            <p:strVal val="#ppt_x"/>
                                          </p:val>
                                        </p:tav>
                                      </p:tavLst>
                                    </p:anim>
                                    <p:anim calcmode="lin" valueType="num">
                                      <p:cBhvr>
                                        <p:cTn id="16"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1000"/>
                                        <p:tgtEl>
                                          <p:spTgt spid="12">
                                            <p:txEl>
                                              <p:pRg st="2" end="2"/>
                                            </p:txEl>
                                          </p:spTgt>
                                        </p:tgtEl>
                                      </p:cBhvr>
                                    </p:animEffect>
                                    <p:anim calcmode="lin" valueType="num">
                                      <p:cBhvr>
                                        <p:cTn id="3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1000"/>
                                        <p:tgtEl>
                                          <p:spTgt spid="12">
                                            <p:txEl>
                                              <p:pRg st="3" end="3"/>
                                            </p:txEl>
                                          </p:spTgt>
                                        </p:tgtEl>
                                      </p:cBhvr>
                                    </p:animEffect>
                                    <p:anim calcmode="lin" valueType="num">
                                      <p:cBhvr>
                                        <p:cTn id="37"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animEffect transition="in" filter="fade">
                                      <p:cBhvr>
                                        <p:cTn id="41" dur="1000"/>
                                        <p:tgtEl>
                                          <p:spTgt spid="12">
                                            <p:txEl>
                                              <p:pRg st="4" end="4"/>
                                            </p:txEl>
                                          </p:spTgt>
                                        </p:tgtEl>
                                      </p:cBhvr>
                                    </p:animEffect>
                                    <p:anim calcmode="lin" valueType="num">
                                      <p:cBhvr>
                                        <p:cTn id="4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xEl>
                                              <p:pRg st="5" end="5"/>
                                            </p:txEl>
                                          </p:spTgt>
                                        </p:tgtEl>
                                        <p:attrNameLst>
                                          <p:attrName>style.visibility</p:attrName>
                                        </p:attrNameLst>
                                      </p:cBhvr>
                                      <p:to>
                                        <p:strVal val="visible"/>
                                      </p:to>
                                    </p:set>
                                    <p:animEffect transition="in" filter="fade">
                                      <p:cBhvr>
                                        <p:cTn id="46" dur="1000"/>
                                        <p:tgtEl>
                                          <p:spTgt spid="12">
                                            <p:txEl>
                                              <p:pRg st="5" end="5"/>
                                            </p:txEl>
                                          </p:spTgt>
                                        </p:tgtEl>
                                      </p:cBhvr>
                                    </p:animEffect>
                                    <p:anim calcmode="lin" valueType="num">
                                      <p:cBhvr>
                                        <p:cTn id="47"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
                                            <p:txEl>
                                              <p:pRg st="6" end="6"/>
                                            </p:txEl>
                                          </p:spTgt>
                                        </p:tgtEl>
                                        <p:attrNameLst>
                                          <p:attrName>style.visibility</p:attrName>
                                        </p:attrNameLst>
                                      </p:cBhvr>
                                      <p:to>
                                        <p:strVal val="visible"/>
                                      </p:to>
                                    </p:set>
                                    <p:animEffect transition="in" filter="fade">
                                      <p:cBhvr>
                                        <p:cTn id="51" dur="1000"/>
                                        <p:tgtEl>
                                          <p:spTgt spid="12">
                                            <p:txEl>
                                              <p:pRg st="6" end="6"/>
                                            </p:txEl>
                                          </p:spTgt>
                                        </p:tgtEl>
                                      </p:cBhvr>
                                    </p:animEffect>
                                    <p:anim calcmode="lin" valueType="num">
                                      <p:cBhvr>
                                        <p:cTn id="52"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
                                            <p:txEl>
                                              <p:pRg st="7" end="7"/>
                                            </p:txEl>
                                          </p:spTgt>
                                        </p:tgtEl>
                                        <p:attrNameLst>
                                          <p:attrName>style.visibility</p:attrName>
                                        </p:attrNameLst>
                                      </p:cBhvr>
                                      <p:to>
                                        <p:strVal val="visible"/>
                                      </p:to>
                                    </p:set>
                                    <p:animEffect transition="in" filter="fade">
                                      <p:cBhvr>
                                        <p:cTn id="56" dur="1000"/>
                                        <p:tgtEl>
                                          <p:spTgt spid="12">
                                            <p:txEl>
                                              <p:pRg st="7" end="7"/>
                                            </p:txEl>
                                          </p:spTgt>
                                        </p:tgtEl>
                                      </p:cBhvr>
                                    </p:animEffect>
                                    <p:anim calcmode="lin" valueType="num">
                                      <p:cBhvr>
                                        <p:cTn id="57"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2">
                                            <p:txEl>
                                              <p:pRg st="8" end="8"/>
                                            </p:txEl>
                                          </p:spTgt>
                                        </p:tgtEl>
                                        <p:attrNameLst>
                                          <p:attrName>style.visibility</p:attrName>
                                        </p:attrNameLst>
                                      </p:cBhvr>
                                      <p:to>
                                        <p:strVal val="visible"/>
                                      </p:to>
                                    </p:set>
                                    <p:animEffect transition="in" filter="fade">
                                      <p:cBhvr>
                                        <p:cTn id="61" dur="1000"/>
                                        <p:tgtEl>
                                          <p:spTgt spid="12">
                                            <p:txEl>
                                              <p:pRg st="8" end="8"/>
                                            </p:txEl>
                                          </p:spTgt>
                                        </p:tgtEl>
                                      </p:cBhvr>
                                    </p:animEffect>
                                    <p:anim calcmode="lin" valueType="num">
                                      <p:cBhvr>
                                        <p:cTn id="62"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Steering</a:t>
            </a:r>
            <a:r>
              <a:rPr lang="da-DK" dirty="0" smtClean="0"/>
              <a:t> parts</a:t>
            </a:r>
            <a:endParaRPr lang="da-DK" dirty="0"/>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6666" y="3429000"/>
            <a:ext cx="5117334" cy="3411556"/>
          </a:xfrm>
          <a:prstGeom prst="rect">
            <a:avLst/>
          </a:prstGeom>
        </p:spPr>
      </p:pic>
      <p:sp>
        <p:nvSpPr>
          <p:cNvPr id="7" name="Rektangel 6"/>
          <p:cNvSpPr/>
          <p:nvPr/>
        </p:nvSpPr>
        <p:spPr>
          <a:xfrm>
            <a:off x="467545" y="1724610"/>
            <a:ext cx="3384376" cy="3139321"/>
          </a:xfrm>
          <a:prstGeom prst="rect">
            <a:avLst/>
          </a:prstGeom>
        </p:spPr>
        <p:txBody>
          <a:bodyPr wrap="square">
            <a:spAutoFit/>
          </a:bodyPr>
          <a:lstStyle/>
          <a:p>
            <a:pPr>
              <a:tabLst>
                <a:tab pos="265113" algn="l"/>
              </a:tabLst>
            </a:pPr>
            <a:r>
              <a:rPr lang="da-DK" b="1" dirty="0" smtClean="0">
                <a:solidFill>
                  <a:prstClr val="black"/>
                </a:solidFill>
                <a:latin typeface="Calibri Light" panose="020F0302020204030204" pitchFamily="34" charset="0"/>
              </a:rPr>
              <a:t>Safety is </a:t>
            </a:r>
            <a:r>
              <a:rPr lang="da-DK" b="1" dirty="0" err="1" smtClean="0">
                <a:solidFill>
                  <a:prstClr val="black"/>
                </a:solidFill>
                <a:latin typeface="Calibri Light" panose="020F0302020204030204" pitchFamily="34" charset="0"/>
              </a:rPr>
              <a:t>paramount</a:t>
            </a:r>
            <a:r>
              <a:rPr lang="da-DK" b="1" dirty="0" smtClean="0">
                <a:solidFill>
                  <a:prstClr val="black"/>
                </a:solidFill>
                <a:latin typeface="Calibri Light" panose="020F0302020204030204" pitchFamily="34" charset="0"/>
              </a:rPr>
              <a:t>!</a:t>
            </a:r>
          </a:p>
          <a:p>
            <a:pPr>
              <a:tabLst>
                <a:tab pos="265113" algn="l"/>
              </a:tabLst>
            </a:pPr>
            <a:endParaRPr lang="da-DK" dirty="0">
              <a:solidFill>
                <a:prstClr val="black"/>
              </a:solidFill>
              <a:latin typeface="Calibri Light" panose="020F0302020204030204" pitchFamily="34" charset="0"/>
            </a:endParaRPr>
          </a:p>
          <a:p>
            <a:pPr>
              <a:tabLst>
                <a:tab pos="265113" algn="l"/>
              </a:tabLst>
            </a:pPr>
            <a:r>
              <a:rPr lang="da-DK" dirty="0" err="1" smtClean="0">
                <a:solidFill>
                  <a:prstClr val="black"/>
                </a:solidFill>
                <a:latin typeface="Calibri Light" panose="020F0302020204030204" pitchFamily="34" charset="0"/>
              </a:rPr>
              <a:t>Steering</a:t>
            </a:r>
            <a:r>
              <a:rPr lang="da-DK" dirty="0" smtClean="0">
                <a:solidFill>
                  <a:prstClr val="black"/>
                </a:solidFill>
                <a:latin typeface="Calibri Light" panose="020F0302020204030204" pitchFamily="34" charset="0"/>
              </a:rPr>
              <a:t> parts </a:t>
            </a:r>
            <a:r>
              <a:rPr lang="da-DK" dirty="0" err="1" smtClean="0">
                <a:solidFill>
                  <a:prstClr val="black"/>
                </a:solidFill>
                <a:latin typeface="Calibri Light" panose="020F0302020204030204" pitchFamily="34" charset="0"/>
              </a:rPr>
              <a:t>are</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crucial</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safety</a:t>
            </a:r>
            <a:r>
              <a:rPr lang="da-DK" dirty="0" smtClean="0">
                <a:solidFill>
                  <a:prstClr val="black"/>
                </a:solidFill>
                <a:latin typeface="Calibri Light" panose="020F0302020204030204" pitchFamily="34" charset="0"/>
              </a:rPr>
              <a:t> parts</a:t>
            </a:r>
          </a:p>
          <a:p>
            <a:pPr>
              <a:tabLst>
                <a:tab pos="265113" algn="l"/>
              </a:tabLst>
            </a:pPr>
            <a:endParaRPr lang="da-DK" dirty="0" smtClean="0">
              <a:solidFill>
                <a:prstClr val="black"/>
              </a:solidFill>
              <a:latin typeface="Calibri Light" panose="020F0302020204030204" pitchFamily="34" charset="0"/>
            </a:endParaRPr>
          </a:p>
          <a:p>
            <a:pPr>
              <a:tabLst>
                <a:tab pos="265113" algn="l"/>
              </a:tabLst>
            </a:pPr>
            <a:r>
              <a:rPr lang="da-DK" dirty="0" err="1" smtClean="0">
                <a:solidFill>
                  <a:prstClr val="black"/>
                </a:solidFill>
                <a:latin typeface="Calibri Light" panose="020F0302020204030204" pitchFamily="34" charset="0"/>
              </a:rPr>
              <a:t>Continuous</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strain</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wear</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corrosion</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can</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gradually</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lead</a:t>
            </a:r>
            <a:r>
              <a:rPr lang="da-DK" dirty="0" smtClean="0">
                <a:solidFill>
                  <a:prstClr val="black"/>
                </a:solidFill>
                <a:latin typeface="Calibri Light" panose="020F0302020204030204" pitchFamily="34" charset="0"/>
              </a:rPr>
              <a:t> to </a:t>
            </a:r>
            <a:r>
              <a:rPr lang="da-DK" dirty="0" err="1" smtClean="0">
                <a:solidFill>
                  <a:prstClr val="black"/>
                </a:solidFill>
                <a:latin typeface="Calibri Light" panose="020F0302020204030204" pitchFamily="34" charset="0"/>
              </a:rPr>
              <a:t>severe</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damage</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such</a:t>
            </a:r>
            <a:r>
              <a:rPr lang="da-DK" dirty="0" smtClean="0">
                <a:solidFill>
                  <a:prstClr val="black"/>
                </a:solidFill>
                <a:latin typeface="Calibri Light" panose="020F0302020204030204" pitchFamily="34" charset="0"/>
              </a:rPr>
              <a:t> as </a:t>
            </a:r>
            <a:r>
              <a:rPr lang="da-DK" dirty="0" err="1" smtClean="0">
                <a:solidFill>
                  <a:prstClr val="black"/>
                </a:solidFill>
                <a:latin typeface="Calibri Light" panose="020F0302020204030204" pitchFamily="34" charset="0"/>
              </a:rPr>
              <a:t>slackness</a:t>
            </a:r>
            <a:r>
              <a:rPr lang="da-DK" dirty="0" smtClean="0">
                <a:solidFill>
                  <a:prstClr val="black"/>
                </a:solidFill>
                <a:latin typeface="Calibri Light" panose="020F0302020204030204" pitchFamily="34" charset="0"/>
              </a:rPr>
              <a:t> and </a:t>
            </a:r>
            <a:r>
              <a:rPr lang="da-DK" dirty="0" err="1" smtClean="0">
                <a:solidFill>
                  <a:prstClr val="black"/>
                </a:solidFill>
                <a:latin typeface="Calibri Light" panose="020F0302020204030204" pitchFamily="34" charset="0"/>
              </a:rPr>
              <a:t>breakage</a:t>
            </a:r>
            <a:r>
              <a:rPr lang="da-DK" dirty="0" smtClean="0">
                <a:solidFill>
                  <a:prstClr val="black"/>
                </a:solidFill>
                <a:latin typeface="Calibri Light" panose="020F0302020204030204" pitchFamily="34" charset="0"/>
              </a:rPr>
              <a:t> and </a:t>
            </a:r>
            <a:r>
              <a:rPr lang="da-DK" dirty="0" err="1" smtClean="0">
                <a:solidFill>
                  <a:prstClr val="black"/>
                </a:solidFill>
                <a:latin typeface="Calibri Light" panose="020F0302020204030204" pitchFamily="34" charset="0"/>
              </a:rPr>
              <a:t>can</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cause</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serious</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accidents</a:t>
            </a:r>
            <a:endParaRPr lang="da-DK" dirty="0" smtClean="0">
              <a:solidFill>
                <a:prstClr val="black"/>
              </a:solidFill>
              <a:latin typeface="Calibri Light" panose="020F0302020204030204" pitchFamily="34" charset="0"/>
            </a:endParaRPr>
          </a:p>
          <a:p>
            <a:pPr>
              <a:tabLst>
                <a:tab pos="265113" algn="l"/>
              </a:tabLst>
            </a:pPr>
            <a:endParaRPr lang="da-DK" dirty="0">
              <a:solidFill>
                <a:prstClr val="black"/>
              </a:solidFill>
            </a:endParaRPr>
          </a:p>
        </p:txBody>
      </p:sp>
    </p:spTree>
    <p:extLst>
      <p:ext uri="{BB962C8B-B14F-4D97-AF65-F5344CB8AC3E}">
        <p14:creationId xmlns:p14="http://schemas.microsoft.com/office/powerpoint/2010/main" val="3033050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Transmission – CV joints</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409" y="2780928"/>
            <a:ext cx="4488160" cy="3821949"/>
          </a:xfrm>
          <a:prstGeom prst="rect">
            <a:avLst/>
          </a:prstGeo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52" y="2564904"/>
            <a:ext cx="4638123" cy="4123581"/>
          </a:xfrm>
          <a:prstGeom prst="rect">
            <a:avLst/>
          </a:prstGeom>
        </p:spPr>
      </p:pic>
    </p:spTree>
    <p:extLst>
      <p:ext uri="{BB962C8B-B14F-4D97-AF65-F5344CB8AC3E}">
        <p14:creationId xmlns:p14="http://schemas.microsoft.com/office/powerpoint/2010/main" val="41330154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Transmission – CV boot kits</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988840"/>
            <a:ext cx="4079462" cy="4653136"/>
          </a:xfrm>
          <a:prstGeom prst="rect">
            <a:avLst/>
          </a:prstGeom>
        </p:spPr>
      </p:pic>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564904"/>
            <a:ext cx="3574889" cy="3949135"/>
          </a:xfrm>
          <a:prstGeom prst="rect">
            <a:avLst/>
          </a:prstGeom>
        </p:spPr>
      </p:pic>
    </p:spTree>
    <p:extLst>
      <p:ext uri="{BB962C8B-B14F-4D97-AF65-F5344CB8AC3E}">
        <p14:creationId xmlns:p14="http://schemas.microsoft.com/office/powerpoint/2010/main" val="3892666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err="1" smtClean="0"/>
              <a:t>Geography</a:t>
            </a:r>
            <a:r>
              <a:rPr lang="da-DK" dirty="0" smtClean="0"/>
              <a:t> </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sp>
        <p:nvSpPr>
          <p:cNvPr id="4" name="Pladsholder til indhold 3"/>
          <p:cNvSpPr>
            <a:spLocks noGrp="1"/>
          </p:cNvSpPr>
          <p:nvPr>
            <p:ph idx="1"/>
          </p:nvPr>
        </p:nvSpPr>
        <p:spPr>
          <a:xfrm>
            <a:off x="467544" y="2604045"/>
            <a:ext cx="3744416" cy="3777283"/>
          </a:xfrm>
        </p:spPr>
        <p:txBody>
          <a:bodyPr/>
          <a:lstStyle/>
          <a:p>
            <a:pPr marL="0" indent="0">
              <a:buNone/>
            </a:pPr>
            <a:r>
              <a:rPr lang="da-DK" dirty="0" smtClean="0">
                <a:solidFill>
                  <a:schemeClr val="accent3"/>
                </a:solidFill>
              </a:rPr>
              <a:t>The European </a:t>
            </a:r>
            <a:r>
              <a:rPr lang="da-DK" dirty="0" err="1" smtClean="0">
                <a:solidFill>
                  <a:schemeClr val="accent3"/>
                </a:solidFill>
              </a:rPr>
              <a:t>vehicle</a:t>
            </a:r>
            <a:r>
              <a:rPr lang="da-DK" dirty="0" smtClean="0">
                <a:solidFill>
                  <a:schemeClr val="accent3"/>
                </a:solidFill>
              </a:rPr>
              <a:t> park – from Reykjavik to Athens</a:t>
            </a:r>
          </a:p>
          <a:p>
            <a:endParaRPr lang="da-DK" dirty="0" smtClean="0">
              <a:solidFill>
                <a:schemeClr val="accent3"/>
              </a:solidFill>
            </a:endParaRPr>
          </a:p>
          <a:p>
            <a:pPr marL="0" indent="0">
              <a:buNone/>
            </a:pPr>
            <a:r>
              <a:rPr lang="da-DK" dirty="0" smtClean="0">
                <a:solidFill>
                  <a:schemeClr val="accent3"/>
                </a:solidFill>
              </a:rPr>
              <a:t>The </a:t>
            </a:r>
            <a:r>
              <a:rPr lang="da-DK" dirty="0" err="1" smtClean="0">
                <a:solidFill>
                  <a:schemeClr val="accent3"/>
                </a:solidFill>
              </a:rPr>
              <a:t>vehicle</a:t>
            </a:r>
            <a:r>
              <a:rPr lang="da-DK" dirty="0" smtClean="0">
                <a:solidFill>
                  <a:schemeClr val="accent3"/>
                </a:solidFill>
              </a:rPr>
              <a:t> park in </a:t>
            </a:r>
            <a:r>
              <a:rPr lang="da-DK" dirty="0" err="1" smtClean="0">
                <a:solidFill>
                  <a:schemeClr val="accent3"/>
                </a:solidFill>
              </a:rPr>
              <a:t>Russia</a:t>
            </a:r>
            <a:r>
              <a:rPr lang="da-DK" dirty="0" smtClean="0">
                <a:solidFill>
                  <a:schemeClr val="accent3"/>
                </a:solidFill>
              </a:rPr>
              <a:t> and former </a:t>
            </a:r>
            <a:r>
              <a:rPr lang="da-DK" dirty="0" err="1" smtClean="0">
                <a:solidFill>
                  <a:schemeClr val="accent3"/>
                </a:solidFill>
              </a:rPr>
              <a:t>Soviet</a:t>
            </a:r>
            <a:r>
              <a:rPr lang="da-DK" dirty="0" smtClean="0">
                <a:solidFill>
                  <a:schemeClr val="accent3"/>
                </a:solidFill>
              </a:rPr>
              <a:t> Union </a:t>
            </a:r>
            <a:r>
              <a:rPr lang="da-DK" dirty="0" err="1" smtClean="0">
                <a:solidFill>
                  <a:schemeClr val="accent3"/>
                </a:solidFill>
              </a:rPr>
              <a:t>countries</a:t>
            </a:r>
            <a:r>
              <a:rPr lang="da-DK" dirty="0" smtClean="0">
                <a:solidFill>
                  <a:schemeClr val="accent3"/>
                </a:solidFill>
              </a:rPr>
              <a:t> </a:t>
            </a:r>
          </a:p>
          <a:p>
            <a:pPr lvl="1"/>
            <a:r>
              <a:rPr lang="da-DK" sz="1800" dirty="0" err="1" smtClean="0">
                <a:solidFill>
                  <a:schemeClr val="accent3"/>
                </a:solidFill>
              </a:rPr>
              <a:t>Except</a:t>
            </a:r>
            <a:r>
              <a:rPr lang="da-DK" sz="1800" dirty="0" smtClean="0">
                <a:solidFill>
                  <a:schemeClr val="accent3"/>
                </a:solidFill>
              </a:rPr>
              <a:t> parts for </a:t>
            </a:r>
            <a:r>
              <a:rPr lang="da-DK" sz="1800" dirty="0" err="1" smtClean="0">
                <a:solidFill>
                  <a:schemeClr val="accent3"/>
                </a:solidFill>
              </a:rPr>
              <a:t>local</a:t>
            </a:r>
            <a:r>
              <a:rPr lang="da-DK" sz="1800" dirty="0" smtClean="0">
                <a:solidFill>
                  <a:schemeClr val="accent3"/>
                </a:solidFill>
              </a:rPr>
              <a:t> </a:t>
            </a:r>
            <a:r>
              <a:rPr lang="da-DK" sz="1800" dirty="0" err="1" smtClean="0">
                <a:solidFill>
                  <a:schemeClr val="accent3"/>
                </a:solidFill>
              </a:rPr>
              <a:t>cars</a:t>
            </a:r>
            <a:r>
              <a:rPr lang="da-DK" sz="1800" dirty="0" smtClean="0">
                <a:solidFill>
                  <a:schemeClr val="accent3"/>
                </a:solidFill>
              </a:rPr>
              <a:t> with </a:t>
            </a:r>
            <a:r>
              <a:rPr lang="da-DK" sz="1800" dirty="0" err="1" smtClean="0">
                <a:solidFill>
                  <a:schemeClr val="accent3"/>
                </a:solidFill>
              </a:rPr>
              <a:t>specific</a:t>
            </a:r>
            <a:r>
              <a:rPr lang="da-DK" sz="1800" dirty="0" smtClean="0">
                <a:solidFill>
                  <a:schemeClr val="accent3"/>
                </a:solidFill>
              </a:rPr>
              <a:t> </a:t>
            </a:r>
            <a:r>
              <a:rPr lang="da-DK" sz="1800" dirty="0" err="1" smtClean="0">
                <a:solidFill>
                  <a:schemeClr val="accent3"/>
                </a:solidFill>
              </a:rPr>
              <a:t>market</a:t>
            </a:r>
            <a:r>
              <a:rPr lang="da-DK" sz="1800" dirty="0">
                <a:solidFill>
                  <a:schemeClr val="accent3"/>
                </a:solidFill>
              </a:rPr>
              <a:t> </a:t>
            </a:r>
            <a:r>
              <a:rPr lang="da-DK" sz="1800" dirty="0" smtClean="0">
                <a:solidFill>
                  <a:schemeClr val="accent3"/>
                </a:solidFill>
              </a:rPr>
              <a:t>and </a:t>
            </a:r>
            <a:r>
              <a:rPr lang="da-DK" sz="1800" dirty="0" err="1" smtClean="0">
                <a:solidFill>
                  <a:schemeClr val="accent3"/>
                </a:solidFill>
              </a:rPr>
              <a:t>price</a:t>
            </a:r>
            <a:r>
              <a:rPr lang="da-DK" sz="1800" dirty="0" smtClean="0">
                <a:solidFill>
                  <a:schemeClr val="accent3"/>
                </a:solidFill>
              </a:rPr>
              <a:t> relations (LADA)</a:t>
            </a:r>
          </a:p>
          <a:p>
            <a:pPr lvl="1"/>
            <a:r>
              <a:rPr lang="da-DK" sz="1800" dirty="0" err="1" smtClean="0">
                <a:solidFill>
                  <a:schemeClr val="accent3"/>
                </a:solidFill>
              </a:rPr>
              <a:t>Except</a:t>
            </a:r>
            <a:r>
              <a:rPr lang="da-DK" sz="1800" dirty="0" smtClean="0">
                <a:solidFill>
                  <a:schemeClr val="accent3"/>
                </a:solidFill>
              </a:rPr>
              <a:t> parts for </a:t>
            </a:r>
            <a:r>
              <a:rPr lang="da-DK" sz="1800" dirty="0" err="1" smtClean="0">
                <a:solidFill>
                  <a:schemeClr val="accent3"/>
                </a:solidFill>
              </a:rPr>
              <a:t>cars</a:t>
            </a:r>
            <a:r>
              <a:rPr lang="da-DK" sz="1800" dirty="0" smtClean="0">
                <a:solidFill>
                  <a:schemeClr val="accent3"/>
                </a:solidFill>
              </a:rPr>
              <a:t> </a:t>
            </a:r>
            <a:r>
              <a:rPr lang="da-DK" sz="1800" dirty="0" err="1" smtClean="0">
                <a:solidFill>
                  <a:schemeClr val="accent3"/>
                </a:solidFill>
              </a:rPr>
              <a:t>that</a:t>
            </a:r>
            <a:r>
              <a:rPr lang="da-DK" sz="1800" dirty="0" smtClean="0">
                <a:solidFill>
                  <a:schemeClr val="accent3"/>
                </a:solidFill>
              </a:rPr>
              <a:t> </a:t>
            </a:r>
            <a:r>
              <a:rPr lang="da-DK" sz="1800" dirty="0" err="1" smtClean="0">
                <a:solidFill>
                  <a:schemeClr val="accent3"/>
                </a:solidFill>
              </a:rPr>
              <a:t>are</a:t>
            </a:r>
            <a:r>
              <a:rPr lang="da-DK" sz="1800" dirty="0" smtClean="0">
                <a:solidFill>
                  <a:schemeClr val="accent3"/>
                </a:solidFill>
              </a:rPr>
              <a:t> </a:t>
            </a:r>
            <a:r>
              <a:rPr lang="da-DK" sz="1800" dirty="0" err="1" smtClean="0">
                <a:solidFill>
                  <a:schemeClr val="accent3"/>
                </a:solidFill>
              </a:rPr>
              <a:t>only</a:t>
            </a:r>
            <a:r>
              <a:rPr lang="da-DK" sz="1800" dirty="0" smtClean="0">
                <a:solidFill>
                  <a:schemeClr val="accent3"/>
                </a:solidFill>
              </a:rPr>
              <a:t> </a:t>
            </a:r>
            <a:r>
              <a:rPr lang="da-DK" sz="1800" dirty="0" err="1" smtClean="0">
                <a:solidFill>
                  <a:schemeClr val="accent3"/>
                </a:solidFill>
              </a:rPr>
              <a:t>available</a:t>
            </a:r>
            <a:r>
              <a:rPr lang="da-DK" sz="1800" dirty="0" smtClean="0">
                <a:solidFill>
                  <a:schemeClr val="accent3"/>
                </a:solidFill>
              </a:rPr>
              <a:t> in a </a:t>
            </a:r>
            <a:r>
              <a:rPr lang="da-DK" sz="1800" dirty="0" err="1" smtClean="0">
                <a:solidFill>
                  <a:schemeClr val="accent3"/>
                </a:solidFill>
              </a:rPr>
              <a:t>limited</a:t>
            </a:r>
            <a:r>
              <a:rPr lang="da-DK" sz="1800" dirty="0" smtClean="0">
                <a:solidFill>
                  <a:schemeClr val="accent3"/>
                </a:solidFill>
              </a:rPr>
              <a:t> </a:t>
            </a:r>
            <a:r>
              <a:rPr lang="da-DK" sz="1800" dirty="0" err="1" smtClean="0">
                <a:solidFill>
                  <a:schemeClr val="accent3"/>
                </a:solidFill>
              </a:rPr>
              <a:t>number</a:t>
            </a:r>
            <a:r>
              <a:rPr lang="da-DK" sz="1800" dirty="0" smtClean="0">
                <a:solidFill>
                  <a:schemeClr val="accent3"/>
                </a:solidFill>
              </a:rPr>
              <a:t> and  </a:t>
            </a:r>
            <a:r>
              <a:rPr lang="da-DK" sz="1800" dirty="0" err="1" smtClean="0">
                <a:solidFill>
                  <a:schemeClr val="accent3"/>
                </a:solidFill>
              </a:rPr>
              <a:t>narrow</a:t>
            </a:r>
            <a:r>
              <a:rPr lang="da-DK" sz="1800" dirty="0" smtClean="0">
                <a:solidFill>
                  <a:schemeClr val="accent3"/>
                </a:solidFill>
              </a:rPr>
              <a:t> </a:t>
            </a:r>
            <a:r>
              <a:rPr lang="da-DK" sz="1800" dirty="0" err="1" smtClean="0">
                <a:solidFill>
                  <a:schemeClr val="accent3"/>
                </a:solidFill>
              </a:rPr>
              <a:t>geographical</a:t>
            </a:r>
            <a:r>
              <a:rPr lang="da-DK" sz="1800" dirty="0" smtClean="0">
                <a:solidFill>
                  <a:schemeClr val="accent3"/>
                </a:solidFill>
              </a:rPr>
              <a:t> </a:t>
            </a:r>
            <a:r>
              <a:rPr lang="da-DK" sz="1800" dirty="0" err="1" smtClean="0">
                <a:solidFill>
                  <a:schemeClr val="accent3"/>
                </a:solidFill>
              </a:rPr>
              <a:t>area</a:t>
            </a:r>
            <a:endParaRPr lang="da-DK" sz="1800" dirty="0" smtClean="0">
              <a:solidFill>
                <a:schemeClr val="accent3"/>
              </a:solidFill>
            </a:endParaRPr>
          </a:p>
          <a:p>
            <a:pPr marL="0" indent="0">
              <a:buNone/>
            </a:pPr>
            <a:endParaRPr lang="da-DK"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2728490"/>
            <a:ext cx="4704522" cy="3528392"/>
          </a:xfrm>
          <a:prstGeom prst="rect">
            <a:avLst/>
          </a:prstGeom>
        </p:spPr>
      </p:pic>
      <p:sp>
        <p:nvSpPr>
          <p:cNvPr id="5" name="Ellipse 4"/>
          <p:cNvSpPr/>
          <p:nvPr/>
        </p:nvSpPr>
        <p:spPr>
          <a:xfrm rot="927852">
            <a:off x="6201950" y="3554072"/>
            <a:ext cx="2654059" cy="70370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13409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err="1" smtClean="0"/>
              <a:t>Clutch</a:t>
            </a:r>
            <a:r>
              <a:rPr lang="da-DK" dirty="0" smtClean="0"/>
              <a:t> parts</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176" y="2048475"/>
            <a:ext cx="7596336" cy="4223563"/>
          </a:xfrm>
          <a:prstGeom prst="rect">
            <a:avLst/>
          </a:prstGeom>
        </p:spPr>
      </p:pic>
      <p:sp>
        <p:nvSpPr>
          <p:cNvPr id="12" name="Pladsholder til indhold 3"/>
          <p:cNvSpPr>
            <a:spLocks noGrp="1"/>
          </p:cNvSpPr>
          <p:nvPr>
            <p:ph idx="1"/>
          </p:nvPr>
        </p:nvSpPr>
        <p:spPr>
          <a:xfrm>
            <a:off x="7308304" y="1076286"/>
            <a:ext cx="1620688" cy="1920666"/>
          </a:xfrm>
          <a:solidFill>
            <a:schemeClr val="accent2">
              <a:alpha val="70000"/>
            </a:schemeClr>
          </a:solidFill>
        </p:spPr>
        <p:txBody>
          <a:bodyPr/>
          <a:lstStyle/>
          <a:p>
            <a:pPr marL="0" indent="0">
              <a:buNone/>
            </a:pPr>
            <a:r>
              <a:rPr lang="da-DK" sz="1800" dirty="0" err="1" smtClean="0">
                <a:solidFill>
                  <a:schemeClr val="lt1"/>
                </a:solidFill>
                <a:latin typeface="+mn-lt"/>
              </a:rPr>
              <a:t>Clutch</a:t>
            </a:r>
            <a:r>
              <a:rPr lang="da-DK" sz="1800" dirty="0" smtClean="0">
                <a:solidFill>
                  <a:schemeClr val="lt1"/>
                </a:solidFill>
                <a:latin typeface="+mn-lt"/>
              </a:rPr>
              <a:t> kits</a:t>
            </a:r>
          </a:p>
          <a:p>
            <a:pPr marL="0" indent="0">
              <a:buNone/>
            </a:pPr>
            <a:r>
              <a:rPr lang="da-DK" sz="1800" dirty="0" smtClean="0">
                <a:solidFill>
                  <a:schemeClr val="lt1"/>
                </a:solidFill>
                <a:latin typeface="+mn-lt"/>
              </a:rPr>
              <a:t>Dual </a:t>
            </a:r>
            <a:r>
              <a:rPr lang="da-DK" sz="1800" dirty="0" err="1" smtClean="0">
                <a:solidFill>
                  <a:schemeClr val="lt1"/>
                </a:solidFill>
                <a:latin typeface="+mn-lt"/>
              </a:rPr>
              <a:t>mass</a:t>
            </a:r>
            <a:r>
              <a:rPr lang="da-DK" sz="1800" dirty="0" smtClean="0">
                <a:solidFill>
                  <a:schemeClr val="lt1"/>
                </a:solidFill>
                <a:latin typeface="+mn-lt"/>
              </a:rPr>
              <a:t> </a:t>
            </a:r>
            <a:r>
              <a:rPr lang="da-DK" sz="1800" dirty="0" err="1" smtClean="0">
                <a:solidFill>
                  <a:schemeClr val="lt1"/>
                </a:solidFill>
                <a:latin typeface="+mn-lt"/>
              </a:rPr>
              <a:t>conversion</a:t>
            </a:r>
            <a:r>
              <a:rPr lang="da-DK" sz="1800" dirty="0" smtClean="0">
                <a:solidFill>
                  <a:schemeClr val="lt1"/>
                </a:solidFill>
                <a:latin typeface="+mn-lt"/>
              </a:rPr>
              <a:t> kits</a:t>
            </a:r>
          </a:p>
          <a:p>
            <a:pPr marL="0" indent="0">
              <a:buNone/>
            </a:pPr>
            <a:r>
              <a:rPr lang="da-DK" sz="1800" dirty="0" err="1" smtClean="0">
                <a:solidFill>
                  <a:schemeClr val="lt1"/>
                </a:solidFill>
                <a:latin typeface="+mn-lt"/>
              </a:rPr>
              <a:t>Conctric</a:t>
            </a:r>
            <a:r>
              <a:rPr lang="da-DK" sz="1800" dirty="0" smtClean="0">
                <a:solidFill>
                  <a:schemeClr val="lt1"/>
                </a:solidFill>
                <a:latin typeface="+mn-lt"/>
              </a:rPr>
              <a:t> slave cylinders</a:t>
            </a:r>
          </a:p>
          <a:p>
            <a:pPr marL="0" indent="0">
              <a:buNone/>
            </a:pPr>
            <a:r>
              <a:rPr lang="da-DK" sz="1800" dirty="0" err="1" smtClean="0">
                <a:solidFill>
                  <a:schemeClr val="lt1"/>
                </a:solidFill>
                <a:latin typeface="+mn-lt"/>
              </a:rPr>
              <a:t>Clutch</a:t>
            </a:r>
            <a:r>
              <a:rPr lang="da-DK" sz="1800" dirty="0" smtClean="0">
                <a:solidFill>
                  <a:schemeClr val="lt1"/>
                </a:solidFill>
                <a:latin typeface="+mn-lt"/>
              </a:rPr>
              <a:t> </a:t>
            </a:r>
            <a:r>
              <a:rPr lang="da-DK" sz="1800" dirty="0" err="1" smtClean="0">
                <a:solidFill>
                  <a:schemeClr val="lt1"/>
                </a:solidFill>
                <a:latin typeface="+mn-lt"/>
              </a:rPr>
              <a:t>hydraulics</a:t>
            </a:r>
            <a:endParaRPr lang="da-DK" sz="1800" dirty="0" smtClean="0">
              <a:solidFill>
                <a:schemeClr val="lt1"/>
              </a:solidFill>
              <a:latin typeface="+mn-lt"/>
            </a:endParaRPr>
          </a:p>
          <a:p>
            <a:pPr marL="0" indent="0">
              <a:buNone/>
            </a:pPr>
            <a:endParaRPr lang="da-DK" sz="1800" dirty="0" smtClean="0">
              <a:solidFill>
                <a:schemeClr val="lt1"/>
              </a:solidFill>
              <a:latin typeface="+mn-lt"/>
            </a:endParaRPr>
          </a:p>
          <a:p>
            <a:pPr marL="0" indent="0">
              <a:buNone/>
            </a:pPr>
            <a:endParaRPr lang="da-DK" dirty="0">
              <a:solidFill>
                <a:schemeClr val="bg1"/>
              </a:solidFill>
            </a:endParaRPr>
          </a:p>
        </p:txBody>
      </p:sp>
      <p:sp>
        <p:nvSpPr>
          <p:cNvPr id="13" name="Billedforklaring med opadgående pil 12"/>
          <p:cNvSpPr/>
          <p:nvPr/>
        </p:nvSpPr>
        <p:spPr>
          <a:xfrm>
            <a:off x="5292080" y="4293096"/>
            <a:ext cx="1296144" cy="1368152"/>
          </a:xfrm>
          <a:prstGeom prst="upArrowCallout">
            <a:avLst/>
          </a:prstGeom>
          <a:solidFill>
            <a:srgbClr val="FF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smtClean="0"/>
              <a:t>Clutch</a:t>
            </a:r>
            <a:r>
              <a:rPr lang="da-DK" dirty="0" smtClean="0"/>
              <a:t> parts</a:t>
            </a:r>
            <a:endParaRPr lang="da-DK" dirty="0"/>
          </a:p>
        </p:txBody>
      </p:sp>
    </p:spTree>
    <p:extLst>
      <p:ext uri="{BB962C8B-B14F-4D97-AF65-F5344CB8AC3E}">
        <p14:creationId xmlns:p14="http://schemas.microsoft.com/office/powerpoint/2010/main" val="11835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bg/>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anim calcmode="lin" valueType="num">
                                      <p:cBhvr>
                                        <p:cTn id="1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1000"/>
                                        <p:tgtEl>
                                          <p:spTgt spid="12">
                                            <p:txEl>
                                              <p:pRg st="1" end="1"/>
                                            </p:txEl>
                                          </p:spTgt>
                                        </p:tgtEl>
                                      </p:cBhvr>
                                    </p:animEffect>
                                    <p:anim calcmode="lin" valueType="num">
                                      <p:cBhvr>
                                        <p:cTn id="24"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1000"/>
                                        <p:tgtEl>
                                          <p:spTgt spid="12">
                                            <p:txEl>
                                              <p:pRg st="2" end="2"/>
                                            </p:txEl>
                                          </p:spTgt>
                                        </p:tgtEl>
                                      </p:cBhvr>
                                    </p:animEffect>
                                    <p:anim calcmode="lin" valueType="num">
                                      <p:cBhvr>
                                        <p:cTn id="2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1000"/>
                                        <p:tgtEl>
                                          <p:spTgt spid="12">
                                            <p:txEl>
                                              <p:pRg st="3" end="3"/>
                                            </p:txEl>
                                          </p:spTgt>
                                        </p:tgtEl>
                                      </p:cBhvr>
                                    </p:animEffect>
                                    <p:anim calcmode="lin" valueType="num">
                                      <p:cBhvr>
                                        <p:cTn id="34"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Clutch</a:t>
            </a:r>
            <a:r>
              <a:rPr lang="da-DK" dirty="0" smtClean="0"/>
              <a:t> parts</a:t>
            </a:r>
            <a:endParaRPr lang="da-DK" dirty="0"/>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3549015"/>
            <a:ext cx="4896544" cy="3264362"/>
          </a:xfrm>
          <a:prstGeom prst="rect">
            <a:avLst/>
          </a:prstGeom>
        </p:spPr>
      </p:pic>
      <p:sp>
        <p:nvSpPr>
          <p:cNvPr id="5" name="Rektangel 4"/>
          <p:cNvSpPr/>
          <p:nvPr/>
        </p:nvSpPr>
        <p:spPr>
          <a:xfrm>
            <a:off x="539552" y="1700808"/>
            <a:ext cx="3600400" cy="4524315"/>
          </a:xfrm>
          <a:prstGeom prst="rect">
            <a:avLst/>
          </a:prstGeom>
        </p:spPr>
        <p:txBody>
          <a:bodyPr wrap="square">
            <a:spAutoFit/>
          </a:bodyPr>
          <a:lstStyle/>
          <a:p>
            <a:pPr>
              <a:tabLst>
                <a:tab pos="265113" algn="l"/>
              </a:tabLst>
            </a:pPr>
            <a:r>
              <a:rPr lang="da-DK" b="1" dirty="0" err="1" smtClean="0">
                <a:solidFill>
                  <a:prstClr val="black"/>
                </a:solidFill>
                <a:latin typeface="Calibri Light" panose="020F0302020204030204" pitchFamily="34" charset="0"/>
              </a:rPr>
              <a:t>Smooth</a:t>
            </a:r>
            <a:r>
              <a:rPr lang="da-DK" b="1" dirty="0" smtClean="0">
                <a:solidFill>
                  <a:prstClr val="black"/>
                </a:solidFill>
                <a:latin typeface="Calibri Light" panose="020F0302020204030204" pitchFamily="34" charset="0"/>
              </a:rPr>
              <a:t> operation – long </a:t>
            </a:r>
            <a:r>
              <a:rPr lang="da-DK" b="1" dirty="0" err="1" smtClean="0">
                <a:solidFill>
                  <a:prstClr val="black"/>
                </a:solidFill>
                <a:latin typeface="Calibri Light" panose="020F0302020204030204" pitchFamily="34" charset="0"/>
              </a:rPr>
              <a:t>lifetime</a:t>
            </a:r>
            <a:r>
              <a:rPr lang="da-DK" b="1" dirty="0" smtClean="0">
                <a:solidFill>
                  <a:prstClr val="black"/>
                </a:solidFill>
                <a:latin typeface="Calibri Light" panose="020F0302020204030204" pitchFamily="34" charset="0"/>
              </a:rPr>
              <a:t>!</a:t>
            </a:r>
          </a:p>
          <a:p>
            <a:pPr>
              <a:tabLst>
                <a:tab pos="265113" algn="l"/>
              </a:tabLst>
            </a:pPr>
            <a:endParaRPr lang="da-DK" dirty="0" smtClean="0">
              <a:solidFill>
                <a:prstClr val="black"/>
              </a:solidFill>
              <a:latin typeface="Calibri Light" panose="020F0302020204030204" pitchFamily="34" charset="0"/>
            </a:endParaRPr>
          </a:p>
          <a:p>
            <a:pPr>
              <a:tabLst>
                <a:tab pos="265113" algn="l"/>
              </a:tabLst>
            </a:pPr>
            <a:r>
              <a:rPr lang="da-DK" dirty="0" smtClean="0">
                <a:solidFill>
                  <a:prstClr val="black"/>
                </a:solidFill>
                <a:latin typeface="Calibri Light" panose="020F0302020204030204" pitchFamily="34" charset="0"/>
              </a:rPr>
              <a:t>Made </a:t>
            </a:r>
            <a:r>
              <a:rPr lang="da-DK" dirty="0" err="1" smtClean="0">
                <a:solidFill>
                  <a:prstClr val="black"/>
                </a:solidFill>
                <a:latin typeface="Calibri Light" panose="020F0302020204030204" pitchFamily="34" charset="0"/>
              </a:rPr>
              <a:t>according</a:t>
            </a:r>
            <a:r>
              <a:rPr lang="da-DK" dirty="0" smtClean="0">
                <a:solidFill>
                  <a:prstClr val="black"/>
                </a:solidFill>
                <a:latin typeface="Calibri Light" panose="020F0302020204030204" pitchFamily="34" charset="0"/>
              </a:rPr>
              <a:t> to OE dimensions and </a:t>
            </a:r>
            <a:r>
              <a:rPr lang="da-DK" dirty="0" err="1" smtClean="0">
                <a:solidFill>
                  <a:prstClr val="black"/>
                </a:solidFill>
                <a:latin typeface="Calibri Light" panose="020F0302020204030204" pitchFamily="34" charset="0"/>
              </a:rPr>
              <a:t>requirements</a:t>
            </a:r>
            <a:r>
              <a:rPr lang="da-DK" dirty="0" smtClean="0">
                <a:solidFill>
                  <a:prstClr val="black"/>
                </a:solidFill>
                <a:latin typeface="Calibri Light" panose="020F0302020204030204" pitchFamily="34" charset="0"/>
              </a:rPr>
              <a:t>.</a:t>
            </a:r>
          </a:p>
          <a:p>
            <a:pPr>
              <a:tabLst>
                <a:tab pos="265113" algn="l"/>
              </a:tabLst>
            </a:pPr>
            <a:endParaRPr lang="da-DK" dirty="0" smtClean="0">
              <a:solidFill>
                <a:prstClr val="black"/>
              </a:solidFill>
              <a:latin typeface="Calibri Light" panose="020F0302020204030204" pitchFamily="34" charset="0"/>
            </a:endParaRPr>
          </a:p>
          <a:p>
            <a:pPr>
              <a:tabLst>
                <a:tab pos="265113" algn="l"/>
              </a:tabLst>
            </a:pPr>
            <a:r>
              <a:rPr lang="da-DK" dirty="0" err="1" smtClean="0">
                <a:solidFill>
                  <a:prstClr val="black"/>
                </a:solidFill>
                <a:latin typeface="Calibri Light" panose="020F0302020204030204" pitchFamily="34" charset="0"/>
              </a:rPr>
              <a:t>Manufactured</a:t>
            </a:r>
            <a:r>
              <a:rPr lang="da-DK" dirty="0" smtClean="0">
                <a:solidFill>
                  <a:prstClr val="black"/>
                </a:solidFill>
                <a:latin typeface="Calibri Light" panose="020F0302020204030204" pitchFamily="34" charset="0"/>
              </a:rPr>
              <a:t> on </a:t>
            </a:r>
            <a:r>
              <a:rPr lang="da-DK" dirty="0" err="1" smtClean="0">
                <a:solidFill>
                  <a:prstClr val="black"/>
                </a:solidFill>
                <a:latin typeface="Calibri Light" panose="020F0302020204030204" pitchFamily="34" charset="0"/>
              </a:rPr>
              <a:t>modern</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specialized</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machinery</a:t>
            </a:r>
            <a:r>
              <a:rPr lang="da-DK" dirty="0" smtClean="0">
                <a:solidFill>
                  <a:prstClr val="black"/>
                </a:solidFill>
                <a:latin typeface="Calibri Light" panose="020F0302020204030204" pitchFamily="34" charset="0"/>
              </a:rPr>
              <a:t> under </a:t>
            </a:r>
            <a:r>
              <a:rPr lang="da-DK" dirty="0" err="1" smtClean="0">
                <a:solidFill>
                  <a:prstClr val="black"/>
                </a:solidFill>
                <a:latin typeface="Calibri Light" panose="020F0302020204030204" pitchFamily="34" charset="0"/>
              </a:rPr>
              <a:t>ongoing</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process</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control</a:t>
            </a:r>
            <a:r>
              <a:rPr lang="da-DK" dirty="0" smtClean="0">
                <a:solidFill>
                  <a:prstClr val="black"/>
                </a:solidFill>
                <a:latin typeface="Calibri Light" panose="020F0302020204030204" pitchFamily="34" charset="0"/>
              </a:rPr>
              <a:t> and ISO standards</a:t>
            </a:r>
          </a:p>
          <a:p>
            <a:pPr>
              <a:tabLst>
                <a:tab pos="265113" algn="l"/>
              </a:tabLst>
            </a:pPr>
            <a:endParaRPr lang="da-DK" dirty="0">
              <a:solidFill>
                <a:prstClr val="black"/>
              </a:solidFill>
              <a:latin typeface="Calibri Light" panose="020F0302020204030204" pitchFamily="34" charset="0"/>
            </a:endParaRPr>
          </a:p>
          <a:p>
            <a:pPr>
              <a:tabLst>
                <a:tab pos="265113" algn="l"/>
              </a:tabLst>
            </a:pPr>
            <a:r>
              <a:rPr lang="da-DK" dirty="0" err="1" smtClean="0">
                <a:solidFill>
                  <a:prstClr val="black"/>
                </a:solidFill>
                <a:latin typeface="Calibri Light" panose="020F0302020204030204" pitchFamily="34" charset="0"/>
              </a:rPr>
              <a:t>Friction</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plates</a:t>
            </a:r>
            <a:r>
              <a:rPr lang="da-DK" dirty="0" smtClean="0">
                <a:solidFill>
                  <a:prstClr val="black"/>
                </a:solidFill>
                <a:latin typeface="Calibri Light" panose="020F0302020204030204" pitchFamily="34" charset="0"/>
              </a:rPr>
              <a:t> with long </a:t>
            </a:r>
            <a:r>
              <a:rPr lang="da-DK" dirty="0" err="1" smtClean="0">
                <a:solidFill>
                  <a:prstClr val="black"/>
                </a:solidFill>
                <a:latin typeface="Calibri Light" panose="020F0302020204030204" pitchFamily="34" charset="0"/>
              </a:rPr>
              <a:t>lifetime</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even</a:t>
            </a:r>
            <a:r>
              <a:rPr lang="da-DK" dirty="0" smtClean="0">
                <a:solidFill>
                  <a:prstClr val="black"/>
                </a:solidFill>
                <a:latin typeface="Calibri Light" panose="020F0302020204030204" pitchFamily="34" charset="0"/>
              </a:rPr>
              <a:t> under tough </a:t>
            </a:r>
            <a:r>
              <a:rPr lang="da-DK" dirty="0" err="1" smtClean="0">
                <a:solidFill>
                  <a:prstClr val="black"/>
                </a:solidFill>
                <a:latin typeface="Calibri Light" panose="020F0302020204030204" pitchFamily="34" charset="0"/>
              </a:rPr>
              <a:t>climate</a:t>
            </a:r>
            <a:r>
              <a:rPr lang="da-DK" dirty="0" smtClean="0">
                <a:solidFill>
                  <a:prstClr val="black"/>
                </a:solidFill>
                <a:latin typeface="Calibri Light" panose="020F0302020204030204" pitchFamily="34" charset="0"/>
              </a:rPr>
              <a:t> and </a:t>
            </a:r>
            <a:r>
              <a:rPr lang="da-DK" dirty="0" err="1" smtClean="0">
                <a:solidFill>
                  <a:prstClr val="black"/>
                </a:solidFill>
                <a:latin typeface="Calibri Light" panose="020F0302020204030204" pitchFamily="34" charset="0"/>
              </a:rPr>
              <a:t>apllication</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conditions</a:t>
            </a:r>
            <a:endParaRPr lang="da-DK" dirty="0" smtClean="0">
              <a:solidFill>
                <a:prstClr val="black"/>
              </a:solidFill>
              <a:latin typeface="Calibri Light" panose="020F0302020204030204" pitchFamily="34" charset="0"/>
            </a:endParaRPr>
          </a:p>
          <a:p>
            <a:pPr>
              <a:tabLst>
                <a:tab pos="265113" algn="l"/>
              </a:tabLst>
            </a:pPr>
            <a:endParaRPr lang="da-DK" dirty="0">
              <a:solidFill>
                <a:prstClr val="black"/>
              </a:solidFill>
              <a:latin typeface="Calibri Light" panose="020F0302020204030204" pitchFamily="34" charset="0"/>
            </a:endParaRPr>
          </a:p>
          <a:p>
            <a:pPr>
              <a:tabLst>
                <a:tab pos="265113" algn="l"/>
              </a:tabLst>
            </a:pPr>
            <a:r>
              <a:rPr lang="da-DK" dirty="0" err="1" smtClean="0">
                <a:solidFill>
                  <a:prstClr val="black"/>
                </a:solidFill>
                <a:latin typeface="Calibri Light" panose="020F0302020204030204" pitchFamily="34" charset="0"/>
              </a:rPr>
              <a:t>Clutch</a:t>
            </a:r>
            <a:r>
              <a:rPr lang="da-DK" dirty="0" smtClean="0">
                <a:solidFill>
                  <a:prstClr val="black"/>
                </a:solidFill>
                <a:latin typeface="Calibri Light" panose="020F0302020204030204" pitchFamily="34" charset="0"/>
              </a:rPr>
              <a:t> kits</a:t>
            </a:r>
          </a:p>
          <a:p>
            <a:pPr>
              <a:tabLst>
                <a:tab pos="265113" algn="l"/>
              </a:tabLst>
            </a:pPr>
            <a:r>
              <a:rPr lang="da-DK" dirty="0" smtClean="0">
                <a:solidFill>
                  <a:prstClr val="black"/>
                </a:solidFill>
                <a:latin typeface="Calibri Light" panose="020F0302020204030204" pitchFamily="34" charset="0"/>
              </a:rPr>
              <a:t>Dual </a:t>
            </a:r>
            <a:r>
              <a:rPr lang="da-DK" dirty="0" err="1" smtClean="0">
                <a:solidFill>
                  <a:prstClr val="black"/>
                </a:solidFill>
                <a:latin typeface="Calibri Light" panose="020F0302020204030204" pitchFamily="34" charset="0"/>
              </a:rPr>
              <a:t>mass</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flywheel</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conversion</a:t>
            </a:r>
            <a:r>
              <a:rPr lang="da-DK" dirty="0" smtClean="0">
                <a:solidFill>
                  <a:prstClr val="black"/>
                </a:solidFill>
                <a:latin typeface="Calibri Light" panose="020F0302020204030204" pitchFamily="34" charset="0"/>
              </a:rPr>
              <a:t> kits</a:t>
            </a:r>
          </a:p>
          <a:p>
            <a:pPr>
              <a:tabLst>
                <a:tab pos="265113" algn="l"/>
              </a:tabLst>
            </a:pPr>
            <a:r>
              <a:rPr lang="da-DK" dirty="0" err="1" smtClean="0">
                <a:solidFill>
                  <a:prstClr val="black"/>
                </a:solidFill>
                <a:latin typeface="Calibri Light" panose="020F0302020204030204" pitchFamily="34" charset="0"/>
              </a:rPr>
              <a:t>Hydraulics</a:t>
            </a:r>
            <a:endParaRPr lang="da-DK" dirty="0" smtClean="0">
              <a:solidFill>
                <a:prstClr val="black"/>
              </a:solidFill>
              <a:latin typeface="Calibri Light" panose="020F0302020204030204" pitchFamily="34" charset="0"/>
            </a:endParaRPr>
          </a:p>
        </p:txBody>
      </p:sp>
    </p:spTree>
    <p:extLst>
      <p:ext uri="{BB962C8B-B14F-4D97-AF65-F5344CB8AC3E}">
        <p14:creationId xmlns:p14="http://schemas.microsoft.com/office/powerpoint/2010/main" val="1160016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Clutch</a:t>
            </a:r>
            <a:r>
              <a:rPr lang="da-DK" dirty="0" smtClean="0"/>
              <a:t> parts - kits</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276871"/>
            <a:ext cx="6494040" cy="3997893"/>
          </a:xfrm>
          <a:prstGeom prst="rect">
            <a:avLst/>
          </a:prstGeom>
        </p:spPr>
      </p:pic>
    </p:spTree>
    <p:extLst>
      <p:ext uri="{BB962C8B-B14F-4D97-AF65-F5344CB8AC3E}">
        <p14:creationId xmlns:p14="http://schemas.microsoft.com/office/powerpoint/2010/main" val="14523437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Clutch</a:t>
            </a:r>
            <a:r>
              <a:rPr lang="da-DK" dirty="0" smtClean="0"/>
              <a:t> parts - Dual </a:t>
            </a:r>
            <a:r>
              <a:rPr lang="da-DK" dirty="0" err="1" smtClean="0"/>
              <a:t>mass</a:t>
            </a:r>
            <a:r>
              <a:rPr lang="da-DK" dirty="0" smtClean="0"/>
              <a:t> fly </a:t>
            </a:r>
            <a:r>
              <a:rPr lang="da-DK" dirty="0" err="1" smtClean="0"/>
              <a:t>wheel</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2657727"/>
            <a:ext cx="6120680" cy="4083641"/>
          </a:xfrm>
          <a:prstGeom prst="rect">
            <a:avLst/>
          </a:prstGeom>
          <a:ln>
            <a:noFill/>
          </a:ln>
          <a:effectLst>
            <a:softEdge rad="112500"/>
          </a:effectLst>
        </p:spPr>
      </p:pic>
      <p:sp>
        <p:nvSpPr>
          <p:cNvPr id="5" name="Rektangel 4"/>
          <p:cNvSpPr/>
          <p:nvPr/>
        </p:nvSpPr>
        <p:spPr>
          <a:xfrm>
            <a:off x="539552" y="1700808"/>
            <a:ext cx="4464496" cy="3693319"/>
          </a:xfrm>
          <a:prstGeom prst="rect">
            <a:avLst/>
          </a:prstGeom>
        </p:spPr>
        <p:txBody>
          <a:bodyPr wrap="square">
            <a:spAutoFit/>
          </a:bodyPr>
          <a:lstStyle/>
          <a:p>
            <a:pPr>
              <a:tabLst>
                <a:tab pos="265113" algn="l"/>
              </a:tabLst>
            </a:pPr>
            <a:r>
              <a:rPr lang="da-DK" dirty="0" smtClean="0">
                <a:solidFill>
                  <a:prstClr val="black"/>
                </a:solidFill>
                <a:latin typeface="Calibri Light" panose="020F0302020204030204" pitchFamily="34" charset="0"/>
              </a:rPr>
              <a:t>Dual </a:t>
            </a:r>
            <a:r>
              <a:rPr lang="da-DK" dirty="0" err="1" smtClean="0">
                <a:solidFill>
                  <a:prstClr val="black"/>
                </a:solidFill>
                <a:latin typeface="Calibri Light" panose="020F0302020204030204" pitchFamily="34" charset="0"/>
              </a:rPr>
              <a:t>mass</a:t>
            </a:r>
            <a:r>
              <a:rPr lang="da-DK" dirty="0" smtClean="0">
                <a:solidFill>
                  <a:prstClr val="black"/>
                </a:solidFill>
                <a:latin typeface="Calibri Light" panose="020F0302020204030204" pitchFamily="34" charset="0"/>
              </a:rPr>
              <a:t> fly </a:t>
            </a:r>
            <a:r>
              <a:rPr lang="da-DK" dirty="0" err="1" smtClean="0">
                <a:solidFill>
                  <a:prstClr val="black"/>
                </a:solidFill>
                <a:latin typeface="Calibri Light" panose="020F0302020204030204" pitchFamily="34" charset="0"/>
              </a:rPr>
              <a:t>wheel</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conversion</a:t>
            </a:r>
            <a:r>
              <a:rPr lang="da-DK" dirty="0" smtClean="0">
                <a:solidFill>
                  <a:prstClr val="black"/>
                </a:solidFill>
                <a:latin typeface="Calibri Light" panose="020F0302020204030204" pitchFamily="34" charset="0"/>
              </a:rPr>
              <a:t> kits for a </a:t>
            </a:r>
            <a:r>
              <a:rPr lang="da-DK" dirty="0" err="1" smtClean="0">
                <a:solidFill>
                  <a:prstClr val="black"/>
                </a:solidFill>
                <a:latin typeface="Calibri Light" panose="020F0302020204030204" pitchFamily="34" charset="0"/>
              </a:rPr>
              <a:t>number</a:t>
            </a:r>
            <a:r>
              <a:rPr lang="da-DK" dirty="0" smtClean="0">
                <a:solidFill>
                  <a:prstClr val="black"/>
                </a:solidFill>
                <a:latin typeface="Calibri Light" panose="020F0302020204030204" pitchFamily="34" charset="0"/>
              </a:rPr>
              <a:t> of </a:t>
            </a:r>
            <a:r>
              <a:rPr lang="da-DK" dirty="0" err="1" smtClean="0">
                <a:solidFill>
                  <a:prstClr val="black"/>
                </a:solidFill>
                <a:latin typeface="Calibri Light" panose="020F0302020204030204" pitchFamily="34" charset="0"/>
              </a:rPr>
              <a:t>popular</a:t>
            </a:r>
            <a:r>
              <a:rPr lang="da-DK" dirty="0" smtClean="0">
                <a:solidFill>
                  <a:prstClr val="black"/>
                </a:solidFill>
                <a:latin typeface="Calibri Light" panose="020F0302020204030204" pitchFamily="34" charset="0"/>
              </a:rPr>
              <a:t> diesel </a:t>
            </a:r>
            <a:r>
              <a:rPr lang="da-DK" dirty="0" err="1" smtClean="0">
                <a:solidFill>
                  <a:prstClr val="black"/>
                </a:solidFill>
                <a:latin typeface="Calibri Light" panose="020F0302020204030204" pitchFamily="34" charset="0"/>
              </a:rPr>
              <a:t>powered</a:t>
            </a:r>
            <a:r>
              <a:rPr lang="da-DK" dirty="0" smtClean="0">
                <a:solidFill>
                  <a:prstClr val="black"/>
                </a:solidFill>
                <a:latin typeface="Calibri Light" panose="020F0302020204030204" pitchFamily="34" charset="0"/>
              </a:rPr>
              <a:t> car models.</a:t>
            </a:r>
          </a:p>
          <a:p>
            <a:pPr>
              <a:tabLst>
                <a:tab pos="265113" algn="l"/>
              </a:tabLst>
            </a:pPr>
            <a:endParaRPr lang="da-DK" dirty="0">
              <a:solidFill>
                <a:prstClr val="black"/>
              </a:solidFill>
              <a:latin typeface="Calibri Light" panose="020F0302020204030204" pitchFamily="34" charset="0"/>
            </a:endParaRPr>
          </a:p>
          <a:p>
            <a:pPr>
              <a:tabLst>
                <a:tab pos="265113" algn="l"/>
              </a:tabLst>
            </a:pPr>
            <a:r>
              <a:rPr lang="da-DK" dirty="0" err="1" smtClean="0">
                <a:solidFill>
                  <a:prstClr val="black"/>
                </a:solidFill>
                <a:latin typeface="Calibri Light" panose="020F0302020204030204" pitchFamily="34" charset="0"/>
              </a:rPr>
              <a:t>Sturdy</a:t>
            </a:r>
            <a:r>
              <a:rPr lang="da-DK" dirty="0" smtClean="0">
                <a:solidFill>
                  <a:prstClr val="black"/>
                </a:solidFill>
                <a:latin typeface="Calibri Light" panose="020F0302020204030204" pitchFamily="34" charset="0"/>
              </a:rPr>
              <a:t> and </a:t>
            </a:r>
            <a:r>
              <a:rPr lang="da-DK" dirty="0" err="1" smtClean="0">
                <a:solidFill>
                  <a:prstClr val="black"/>
                </a:solidFill>
                <a:latin typeface="Calibri Light" panose="020F0302020204030204" pitchFamily="34" charset="0"/>
              </a:rPr>
              <a:t>reliable</a:t>
            </a:r>
            <a:r>
              <a:rPr lang="da-DK" dirty="0" smtClean="0">
                <a:solidFill>
                  <a:prstClr val="black"/>
                </a:solidFill>
                <a:latin typeface="Calibri Light" panose="020F0302020204030204" pitchFamily="34" charset="0"/>
              </a:rPr>
              <a:t> solution</a:t>
            </a:r>
          </a:p>
          <a:p>
            <a:pPr>
              <a:tabLst>
                <a:tab pos="265113" algn="l"/>
              </a:tabLst>
            </a:pPr>
            <a:r>
              <a:rPr lang="da-DK" dirty="0" smtClean="0">
                <a:solidFill>
                  <a:prstClr val="black"/>
                </a:solidFill>
                <a:latin typeface="Calibri Light" panose="020F0302020204030204" pitchFamily="34" charset="0"/>
              </a:rPr>
              <a:t>Long </a:t>
            </a:r>
            <a:r>
              <a:rPr lang="da-DK" dirty="0" err="1" smtClean="0">
                <a:solidFill>
                  <a:prstClr val="black"/>
                </a:solidFill>
                <a:latin typeface="Calibri Light" panose="020F0302020204030204" pitchFamily="34" charset="0"/>
              </a:rPr>
              <a:t>life</a:t>
            </a:r>
            <a:r>
              <a:rPr lang="da-DK" dirty="0" smtClean="0">
                <a:solidFill>
                  <a:prstClr val="black"/>
                </a:solidFill>
                <a:latin typeface="Calibri Light" panose="020F0302020204030204" pitchFamily="34" charset="0"/>
              </a:rPr>
              <a:t> time</a:t>
            </a:r>
          </a:p>
          <a:p>
            <a:pPr>
              <a:tabLst>
                <a:tab pos="265113" algn="l"/>
              </a:tabLst>
            </a:pPr>
            <a:r>
              <a:rPr lang="da-DK" dirty="0" err="1" smtClean="0">
                <a:solidFill>
                  <a:prstClr val="black"/>
                </a:solidFill>
                <a:latin typeface="Calibri Light" panose="020F0302020204030204" pitchFamily="34" charset="0"/>
              </a:rPr>
              <a:t>Cheaper</a:t>
            </a:r>
            <a:r>
              <a:rPr lang="da-DK" dirty="0" smtClean="0">
                <a:solidFill>
                  <a:prstClr val="black"/>
                </a:solidFill>
                <a:latin typeface="Calibri Light" panose="020F0302020204030204" pitchFamily="34" charset="0"/>
              </a:rPr>
              <a:t> </a:t>
            </a:r>
            <a:r>
              <a:rPr lang="da-DK" dirty="0" err="1" smtClean="0">
                <a:solidFill>
                  <a:prstClr val="black"/>
                </a:solidFill>
                <a:latin typeface="Calibri Light" panose="020F0302020204030204" pitchFamily="34" charset="0"/>
              </a:rPr>
              <a:t>repair</a:t>
            </a:r>
            <a:r>
              <a:rPr lang="da-DK" dirty="0" smtClean="0">
                <a:solidFill>
                  <a:prstClr val="black"/>
                </a:solidFill>
                <a:latin typeface="Calibri Light" panose="020F0302020204030204" pitchFamily="34" charset="0"/>
              </a:rPr>
              <a:t> solution</a:t>
            </a:r>
          </a:p>
          <a:p>
            <a:pPr>
              <a:tabLst>
                <a:tab pos="265113" algn="l"/>
              </a:tabLst>
            </a:pPr>
            <a:endParaRPr lang="da-DK" dirty="0" smtClean="0">
              <a:solidFill>
                <a:prstClr val="black"/>
              </a:solidFill>
              <a:latin typeface="Calibri Light" panose="020F0302020204030204" pitchFamily="34" charset="0"/>
            </a:endParaRPr>
          </a:p>
          <a:p>
            <a:pPr>
              <a:tabLst>
                <a:tab pos="265113" algn="l"/>
              </a:tabLst>
            </a:pPr>
            <a:r>
              <a:rPr lang="da-DK" dirty="0" smtClean="0">
                <a:solidFill>
                  <a:prstClr val="black"/>
                </a:solidFill>
                <a:latin typeface="Calibri Light" panose="020F0302020204030204" pitchFamily="34" charset="0"/>
              </a:rPr>
              <a:t>1 set </a:t>
            </a:r>
            <a:r>
              <a:rPr lang="da-DK" dirty="0" err="1" smtClean="0">
                <a:solidFill>
                  <a:prstClr val="black"/>
                </a:solidFill>
                <a:latin typeface="Calibri Light" panose="020F0302020204030204" pitchFamily="34" charset="0"/>
              </a:rPr>
              <a:t>contains</a:t>
            </a:r>
            <a:r>
              <a:rPr lang="da-DK" dirty="0" smtClean="0">
                <a:solidFill>
                  <a:prstClr val="black"/>
                </a:solidFill>
                <a:latin typeface="Calibri Light" panose="020F0302020204030204" pitchFamily="34" charset="0"/>
              </a:rPr>
              <a:t>:</a:t>
            </a:r>
          </a:p>
          <a:p>
            <a:pPr>
              <a:tabLst>
                <a:tab pos="265113" algn="l"/>
              </a:tabLst>
            </a:pPr>
            <a:endParaRPr lang="da-DK" dirty="0" smtClean="0">
              <a:solidFill>
                <a:prstClr val="black"/>
              </a:solidFill>
              <a:latin typeface="Calibri Light" panose="020F0302020204030204" pitchFamily="34" charset="0"/>
            </a:endParaRPr>
          </a:p>
          <a:p>
            <a:pPr>
              <a:tabLst>
                <a:tab pos="265113" algn="l"/>
              </a:tabLst>
            </a:pPr>
            <a:r>
              <a:rPr lang="da-DK" dirty="0" smtClean="0">
                <a:solidFill>
                  <a:prstClr val="black"/>
                </a:solidFill>
                <a:latin typeface="Calibri Light" panose="020F0302020204030204" pitchFamily="34" charset="0"/>
              </a:rPr>
              <a:t>Solid </a:t>
            </a:r>
            <a:r>
              <a:rPr lang="da-DK" dirty="0" err="1" smtClean="0">
                <a:solidFill>
                  <a:prstClr val="black"/>
                </a:solidFill>
                <a:latin typeface="Calibri Light" panose="020F0302020204030204" pitchFamily="34" charset="0"/>
              </a:rPr>
              <a:t>flywheel</a:t>
            </a:r>
            <a:endParaRPr lang="da-DK" dirty="0" smtClean="0">
              <a:solidFill>
                <a:prstClr val="black"/>
              </a:solidFill>
              <a:latin typeface="Calibri Light" panose="020F0302020204030204" pitchFamily="34" charset="0"/>
            </a:endParaRPr>
          </a:p>
          <a:p>
            <a:pPr>
              <a:tabLst>
                <a:tab pos="265113" algn="l"/>
              </a:tabLst>
            </a:pPr>
            <a:r>
              <a:rPr lang="da-DK" dirty="0" err="1" smtClean="0">
                <a:solidFill>
                  <a:prstClr val="black"/>
                </a:solidFill>
                <a:latin typeface="Calibri Light" panose="020F0302020204030204" pitchFamily="34" charset="0"/>
              </a:rPr>
              <a:t>Cltuch</a:t>
            </a:r>
            <a:r>
              <a:rPr lang="da-DK" dirty="0" smtClean="0">
                <a:solidFill>
                  <a:prstClr val="black"/>
                </a:solidFill>
                <a:latin typeface="Calibri Light" panose="020F0302020204030204" pitchFamily="34" charset="0"/>
              </a:rPr>
              <a:t> kit parts</a:t>
            </a:r>
          </a:p>
          <a:p>
            <a:pPr>
              <a:tabLst>
                <a:tab pos="265113" algn="l"/>
              </a:tabLst>
            </a:pPr>
            <a:r>
              <a:rPr lang="da-DK" dirty="0" smtClean="0">
                <a:solidFill>
                  <a:prstClr val="black"/>
                </a:solidFill>
                <a:latin typeface="Calibri Light" panose="020F0302020204030204" pitchFamily="34" charset="0"/>
              </a:rPr>
              <a:t>Fitting bolts</a:t>
            </a:r>
          </a:p>
        </p:txBody>
      </p:sp>
    </p:spTree>
    <p:extLst>
      <p:ext uri="{BB962C8B-B14F-4D97-AF65-F5344CB8AC3E}">
        <p14:creationId xmlns:p14="http://schemas.microsoft.com/office/powerpoint/2010/main" val="8162860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err="1" smtClean="0"/>
              <a:t>Electrical</a:t>
            </a:r>
            <a:r>
              <a:rPr lang="da-DK" dirty="0" smtClean="0"/>
              <a:t> and Engine components</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176" y="2048475"/>
            <a:ext cx="7596336" cy="4223563"/>
          </a:xfrm>
          <a:prstGeom prst="rect">
            <a:avLst/>
          </a:prstGeom>
        </p:spPr>
      </p:pic>
      <p:sp>
        <p:nvSpPr>
          <p:cNvPr id="12" name="Pladsholder til indhold 3"/>
          <p:cNvSpPr>
            <a:spLocks noGrp="1"/>
          </p:cNvSpPr>
          <p:nvPr>
            <p:ph idx="1"/>
          </p:nvPr>
        </p:nvSpPr>
        <p:spPr>
          <a:xfrm>
            <a:off x="7308304" y="1076286"/>
            <a:ext cx="1620688" cy="1920666"/>
          </a:xfrm>
          <a:solidFill>
            <a:schemeClr val="accent2">
              <a:alpha val="70000"/>
            </a:schemeClr>
          </a:solidFill>
        </p:spPr>
        <p:txBody>
          <a:bodyPr/>
          <a:lstStyle/>
          <a:p>
            <a:pPr marL="0" indent="0">
              <a:buNone/>
            </a:pPr>
            <a:r>
              <a:rPr lang="da-DK" sz="1800" dirty="0" smtClean="0">
                <a:solidFill>
                  <a:schemeClr val="lt1"/>
                </a:solidFill>
                <a:latin typeface="+mn-lt"/>
              </a:rPr>
              <a:t>Starters</a:t>
            </a:r>
          </a:p>
          <a:p>
            <a:pPr marL="0" indent="0">
              <a:buNone/>
            </a:pPr>
            <a:r>
              <a:rPr lang="da-DK" sz="1800" dirty="0" err="1" smtClean="0">
                <a:solidFill>
                  <a:schemeClr val="lt1"/>
                </a:solidFill>
                <a:latin typeface="+mn-lt"/>
              </a:rPr>
              <a:t>Alternators</a:t>
            </a:r>
            <a:endParaRPr lang="da-DK" sz="1800" dirty="0" smtClean="0">
              <a:solidFill>
                <a:schemeClr val="lt1"/>
              </a:solidFill>
              <a:latin typeface="+mn-lt"/>
            </a:endParaRPr>
          </a:p>
          <a:p>
            <a:pPr marL="0" indent="0">
              <a:buNone/>
            </a:pPr>
            <a:r>
              <a:rPr lang="da-DK" sz="1800" dirty="0" smtClean="0">
                <a:solidFill>
                  <a:schemeClr val="lt1"/>
                </a:solidFill>
                <a:latin typeface="+mn-lt"/>
              </a:rPr>
              <a:t>Timing </a:t>
            </a:r>
            <a:r>
              <a:rPr lang="da-DK" sz="1800" dirty="0" err="1" smtClean="0">
                <a:solidFill>
                  <a:schemeClr val="lt1"/>
                </a:solidFill>
                <a:latin typeface="+mn-lt"/>
              </a:rPr>
              <a:t>belt</a:t>
            </a:r>
            <a:r>
              <a:rPr lang="da-DK" sz="1800" dirty="0" smtClean="0">
                <a:solidFill>
                  <a:schemeClr val="lt1"/>
                </a:solidFill>
                <a:latin typeface="+mn-lt"/>
              </a:rPr>
              <a:t> kits</a:t>
            </a:r>
          </a:p>
          <a:p>
            <a:pPr marL="0" indent="0">
              <a:buNone/>
            </a:pPr>
            <a:r>
              <a:rPr lang="da-DK" sz="1800" dirty="0" smtClean="0">
                <a:solidFill>
                  <a:schemeClr val="lt1"/>
                </a:solidFill>
                <a:latin typeface="+mn-lt"/>
              </a:rPr>
              <a:t>Water pumps</a:t>
            </a:r>
          </a:p>
          <a:p>
            <a:pPr marL="0" indent="0">
              <a:buNone/>
            </a:pPr>
            <a:endParaRPr lang="da-DK" sz="1800" dirty="0" smtClean="0">
              <a:solidFill>
                <a:schemeClr val="lt1"/>
              </a:solidFill>
              <a:latin typeface="+mn-lt"/>
            </a:endParaRPr>
          </a:p>
          <a:p>
            <a:pPr marL="0" indent="0">
              <a:buNone/>
            </a:pPr>
            <a:endParaRPr lang="da-DK" dirty="0">
              <a:solidFill>
                <a:schemeClr val="bg1"/>
              </a:solidFill>
            </a:endParaRPr>
          </a:p>
        </p:txBody>
      </p:sp>
      <p:sp>
        <p:nvSpPr>
          <p:cNvPr id="13" name="Billedforklaring med opadgående pil 12"/>
          <p:cNvSpPr/>
          <p:nvPr/>
        </p:nvSpPr>
        <p:spPr>
          <a:xfrm rot="1394520">
            <a:off x="5254128" y="3876847"/>
            <a:ext cx="1296144" cy="1368152"/>
          </a:xfrm>
          <a:prstGeom prst="upArrowCallout">
            <a:avLst/>
          </a:prstGeom>
          <a:solidFill>
            <a:srgbClr val="FF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Starter and </a:t>
            </a:r>
            <a:r>
              <a:rPr lang="da-DK" dirty="0" err="1" smtClean="0"/>
              <a:t>alternators</a:t>
            </a:r>
            <a:endParaRPr lang="da-DK" dirty="0"/>
          </a:p>
        </p:txBody>
      </p:sp>
      <p:sp>
        <p:nvSpPr>
          <p:cNvPr id="7" name="Billedforklaring med opadgående pil 6"/>
          <p:cNvSpPr/>
          <p:nvPr/>
        </p:nvSpPr>
        <p:spPr>
          <a:xfrm rot="19561128">
            <a:off x="6604588" y="3778004"/>
            <a:ext cx="1296144" cy="1368152"/>
          </a:xfrm>
          <a:prstGeom prst="upArrowCallout">
            <a:avLst/>
          </a:prstGeom>
          <a:solidFill>
            <a:srgbClr val="00B0F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smtClean="0"/>
              <a:t>Timing </a:t>
            </a:r>
            <a:r>
              <a:rPr lang="da-DK" sz="1600" dirty="0" err="1" smtClean="0"/>
              <a:t>belts</a:t>
            </a:r>
            <a:r>
              <a:rPr lang="da-DK" sz="1600" dirty="0" smtClean="0"/>
              <a:t> and </a:t>
            </a:r>
            <a:r>
              <a:rPr lang="da-DK" sz="1600" dirty="0" err="1" smtClean="0"/>
              <a:t>water</a:t>
            </a:r>
            <a:r>
              <a:rPr lang="da-DK" sz="1600" dirty="0" smtClean="0"/>
              <a:t> pumps</a:t>
            </a:r>
            <a:endParaRPr lang="da-DK" sz="1600" dirty="0"/>
          </a:p>
        </p:txBody>
      </p:sp>
    </p:spTree>
    <p:extLst>
      <p:ext uri="{BB962C8B-B14F-4D97-AF65-F5344CB8AC3E}">
        <p14:creationId xmlns:p14="http://schemas.microsoft.com/office/powerpoint/2010/main" val="20524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1000"/>
                                        <p:tgtEl>
                                          <p:spTgt spid="12">
                                            <p:txEl>
                                              <p:pRg st="0" end="0"/>
                                            </p:txEl>
                                          </p:spTgt>
                                        </p:tgtEl>
                                      </p:cBhvr>
                                    </p:animEffect>
                                    <p:anim calcmode="lin" valueType="num">
                                      <p:cBhvr>
                                        <p:cTn id="2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1000"/>
                                        <p:tgtEl>
                                          <p:spTgt spid="12">
                                            <p:txEl>
                                              <p:pRg st="1" end="1"/>
                                            </p:txEl>
                                          </p:spTgt>
                                        </p:tgtEl>
                                      </p:cBhvr>
                                    </p:animEffect>
                                    <p:anim calcmode="lin" valueType="num">
                                      <p:cBhvr>
                                        <p:cTn id="3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1000"/>
                                        <p:tgtEl>
                                          <p:spTgt spid="12">
                                            <p:txEl>
                                              <p:pRg st="2" end="2"/>
                                            </p:txEl>
                                          </p:spTgt>
                                        </p:tgtEl>
                                      </p:cBhvr>
                                    </p:animEffect>
                                    <p:anim calcmode="lin" valueType="num">
                                      <p:cBhvr>
                                        <p:cTn id="36"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3"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The </a:t>
            </a:r>
            <a:r>
              <a:rPr lang="da-DK" dirty="0" err="1" smtClean="0"/>
              <a:t>nk</a:t>
            </a:r>
            <a:r>
              <a:rPr lang="da-DK" dirty="0" smtClean="0"/>
              <a:t> brand</a:t>
            </a:r>
            <a:endParaRPr lang="da-DK" dirty="0"/>
          </a:p>
        </p:txBody>
      </p:sp>
      <p:sp>
        <p:nvSpPr>
          <p:cNvPr id="4" name="Pladsholder til tekst 3"/>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41328788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We want to be the best at providing the spare parts you need. We have one of the market’s widest ranges of brake parts, steering parts and other wear parts. We cover our customers’ spare-parts needs when it comes to cars from 1980 onwards and provide overnight delivery for 95% of the range. </a:t>
            </a:r>
            <a:r>
              <a:rPr lang="en-US" sz="1200" b="1" dirty="0">
                <a:latin typeface="+mj-lt"/>
              </a:rPr>
              <a:t>Fast, on time – and at the right price. </a:t>
            </a:r>
            <a:r>
              <a:rPr lang="en-US" sz="1200" dirty="0">
                <a:latin typeface="+mj-lt"/>
              </a:rPr>
              <a:t>We are there for you when it matters. When quality should simply never be an issue, and when customer complaints are the last thing you need.</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646331"/>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The perfect spare part?</a:t>
            </a:r>
          </a:p>
          <a:p>
            <a:pPr algn="ctr"/>
            <a:r>
              <a:rPr lang="en-US" b="1" dirty="0">
                <a:solidFill>
                  <a:srgbClr val="EE3025"/>
                </a:solidFill>
                <a:latin typeface="Calibri Light" panose="020F0302020204030204" pitchFamily="34" charset="0"/>
              </a:rPr>
              <a:t>It’s there when you need it.</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33514682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Quality is only valuable if you can get a hold of it. We have one of the market’s widest ranges of brake parts, steering parts and other wear parts – and we provide overnight delivery for 95% of our range.</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646331"/>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Looks like other top-notch brake discs.</a:t>
            </a:r>
          </a:p>
          <a:p>
            <a:pPr algn="ctr"/>
            <a:r>
              <a:rPr lang="en-US" b="1" dirty="0">
                <a:solidFill>
                  <a:srgbClr val="EE3025"/>
                </a:solidFill>
                <a:latin typeface="Calibri Light" panose="020F0302020204030204" pitchFamily="34" charset="0"/>
              </a:rPr>
              <a:t>Only difference – you have it tomorrow.</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42540946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We have one of the market’s widest ranges of brake parts, steering parts and other wear parts– which we deliver overnight. This helps you to reduce your own stock and puts less than 24 hours between you and your spare part.</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1200329"/>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Brake pads for a ’14 Toyota </a:t>
            </a:r>
            <a:r>
              <a:rPr lang="en-US" b="1" dirty="0" err="1">
                <a:solidFill>
                  <a:srgbClr val="5C5F64"/>
                </a:solidFill>
                <a:latin typeface="Calibri Light" panose="020F0302020204030204" pitchFamily="34" charset="0"/>
              </a:rPr>
              <a:t>Avensis</a:t>
            </a:r>
            <a:endParaRPr lang="en-US" b="1" dirty="0">
              <a:solidFill>
                <a:srgbClr val="5C5F64"/>
              </a:solidFill>
              <a:latin typeface="Calibri Light" panose="020F0302020204030204" pitchFamily="34" charset="0"/>
            </a:endParaRPr>
          </a:p>
          <a:p>
            <a:pPr algn="ctr"/>
            <a:r>
              <a:rPr lang="en-US" b="1" dirty="0">
                <a:solidFill>
                  <a:srgbClr val="5C5F64"/>
                </a:solidFill>
                <a:latin typeface="Calibri Light" panose="020F0302020204030204" pitchFamily="34" charset="0"/>
              </a:rPr>
              <a:t>– and a ’86 Camry.</a:t>
            </a:r>
          </a:p>
          <a:p>
            <a:pPr algn="ctr"/>
            <a:r>
              <a:rPr lang="en-US" b="1" dirty="0">
                <a:solidFill>
                  <a:srgbClr val="EE3025"/>
                </a:solidFill>
                <a:latin typeface="Calibri Light" panose="020F0302020204030204" pitchFamily="34" charset="0"/>
              </a:rPr>
              <a:t>It’s good you don’t need to keep </a:t>
            </a:r>
          </a:p>
          <a:p>
            <a:pPr algn="ctr"/>
            <a:r>
              <a:rPr lang="en-US" b="1" dirty="0">
                <a:solidFill>
                  <a:srgbClr val="EE3025"/>
                </a:solidFill>
                <a:latin typeface="Calibri Light" panose="020F0302020204030204" pitchFamily="34" charset="0"/>
              </a:rPr>
              <a:t>everything in stock.</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16231155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We have one of the market’s widest ranges of brake parts, steering parts and other wear parts– which we deliver overnight. This helps you to reduce your own stock and puts less than 24 hours between you and your spare part.</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646331"/>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New brake discs for a ’84 Volvo 240?</a:t>
            </a:r>
          </a:p>
          <a:p>
            <a:pPr algn="ctr"/>
            <a:r>
              <a:rPr lang="en-US" b="1" dirty="0">
                <a:solidFill>
                  <a:srgbClr val="EE3025"/>
                </a:solidFill>
                <a:latin typeface="Calibri Light" panose="020F0302020204030204" pitchFamily="34" charset="0"/>
              </a:rPr>
              <a:t>You’ve got yours in 24 hours!</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362747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err="1" smtClean="0"/>
              <a:t>Vehicle</a:t>
            </a:r>
            <a:r>
              <a:rPr lang="da-DK" dirty="0" smtClean="0"/>
              <a:t> types</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sp>
        <p:nvSpPr>
          <p:cNvPr id="4" name="Pladsholder til indhold 3"/>
          <p:cNvSpPr>
            <a:spLocks noGrp="1"/>
          </p:cNvSpPr>
          <p:nvPr>
            <p:ph idx="1"/>
          </p:nvPr>
        </p:nvSpPr>
        <p:spPr>
          <a:xfrm>
            <a:off x="467544" y="2604045"/>
            <a:ext cx="3888432" cy="3777283"/>
          </a:xfrm>
        </p:spPr>
        <p:txBody>
          <a:bodyPr/>
          <a:lstStyle/>
          <a:p>
            <a:pPr marL="0" indent="0">
              <a:buNone/>
            </a:pPr>
            <a:r>
              <a:rPr lang="da-DK" dirty="0" err="1" smtClean="0">
                <a:solidFill>
                  <a:schemeClr val="accent3"/>
                </a:solidFill>
              </a:rPr>
              <a:t>Passenger</a:t>
            </a:r>
            <a:r>
              <a:rPr lang="da-DK" dirty="0" smtClean="0">
                <a:solidFill>
                  <a:schemeClr val="accent3"/>
                </a:solidFill>
              </a:rPr>
              <a:t> </a:t>
            </a:r>
            <a:r>
              <a:rPr lang="da-DK" dirty="0" err="1" smtClean="0">
                <a:solidFill>
                  <a:schemeClr val="accent3"/>
                </a:solidFill>
              </a:rPr>
              <a:t>cars</a:t>
            </a:r>
            <a:endParaRPr lang="da-DK" dirty="0" smtClean="0">
              <a:solidFill>
                <a:schemeClr val="accent3"/>
              </a:solidFill>
            </a:endParaRPr>
          </a:p>
          <a:p>
            <a:pPr marL="0" indent="0">
              <a:buNone/>
            </a:pPr>
            <a:r>
              <a:rPr lang="da-DK" dirty="0" smtClean="0">
                <a:solidFill>
                  <a:schemeClr val="accent3"/>
                </a:solidFill>
              </a:rPr>
              <a:t>Light </a:t>
            </a:r>
            <a:r>
              <a:rPr lang="da-DK" dirty="0" err="1" smtClean="0">
                <a:solidFill>
                  <a:schemeClr val="accent3"/>
                </a:solidFill>
              </a:rPr>
              <a:t>commercial</a:t>
            </a:r>
            <a:r>
              <a:rPr lang="da-DK" dirty="0" smtClean="0">
                <a:solidFill>
                  <a:schemeClr val="accent3"/>
                </a:solidFill>
              </a:rPr>
              <a:t> vans up to 3.5 t.</a:t>
            </a:r>
          </a:p>
          <a:p>
            <a:pPr marL="0" indent="0">
              <a:buNone/>
            </a:pPr>
            <a:r>
              <a:rPr lang="da-DK" dirty="0" smtClean="0">
                <a:solidFill>
                  <a:schemeClr val="accent3"/>
                </a:solidFill>
              </a:rPr>
              <a:t>All </a:t>
            </a:r>
            <a:r>
              <a:rPr lang="da-DK" dirty="0" err="1">
                <a:solidFill>
                  <a:schemeClr val="accent3"/>
                </a:solidFill>
              </a:rPr>
              <a:t>makes</a:t>
            </a:r>
            <a:r>
              <a:rPr lang="da-DK" dirty="0">
                <a:solidFill>
                  <a:schemeClr val="accent3"/>
                </a:solidFill>
              </a:rPr>
              <a:t> and </a:t>
            </a:r>
            <a:r>
              <a:rPr lang="da-DK" dirty="0" smtClean="0">
                <a:solidFill>
                  <a:schemeClr val="accent3"/>
                </a:solidFill>
              </a:rPr>
              <a:t>models - </a:t>
            </a:r>
            <a:r>
              <a:rPr lang="da-DK" dirty="0" err="1" smtClean="0">
                <a:solidFill>
                  <a:schemeClr val="accent3"/>
                </a:solidFill>
              </a:rPr>
              <a:t>no</a:t>
            </a:r>
            <a:r>
              <a:rPr lang="da-DK" dirty="0" smtClean="0">
                <a:solidFill>
                  <a:schemeClr val="accent3"/>
                </a:solidFill>
              </a:rPr>
              <a:t> </a:t>
            </a:r>
            <a:r>
              <a:rPr lang="da-DK" dirty="0">
                <a:solidFill>
                  <a:schemeClr val="accent3"/>
                </a:solidFill>
              </a:rPr>
              <a:t>matter of </a:t>
            </a:r>
            <a:r>
              <a:rPr lang="da-DK" dirty="0" smtClean="0">
                <a:solidFill>
                  <a:schemeClr val="accent3"/>
                </a:solidFill>
              </a:rPr>
              <a:t>country of </a:t>
            </a:r>
            <a:r>
              <a:rPr lang="da-DK" dirty="0" err="1" smtClean="0">
                <a:solidFill>
                  <a:schemeClr val="accent3"/>
                </a:solidFill>
              </a:rPr>
              <a:t>origin</a:t>
            </a:r>
            <a:endParaRPr lang="da-DK" dirty="0" smtClean="0">
              <a:solidFill>
                <a:schemeClr val="accent3"/>
              </a:solidFill>
            </a:endParaRPr>
          </a:p>
          <a:p>
            <a:pPr marL="0" indent="0">
              <a:buNone/>
            </a:pPr>
            <a:r>
              <a:rPr lang="da-DK" dirty="0" smtClean="0">
                <a:solidFill>
                  <a:schemeClr val="accent3"/>
                </a:solidFill>
              </a:rPr>
              <a:t>From  </a:t>
            </a:r>
            <a:r>
              <a:rPr lang="da-DK" dirty="0">
                <a:solidFill>
                  <a:schemeClr val="accent3"/>
                </a:solidFill>
              </a:rPr>
              <a:t>1980 </a:t>
            </a:r>
            <a:r>
              <a:rPr lang="da-DK" dirty="0" err="1">
                <a:solidFill>
                  <a:schemeClr val="accent3"/>
                </a:solidFill>
              </a:rPr>
              <a:t>until</a:t>
            </a:r>
            <a:r>
              <a:rPr lang="da-DK" dirty="0">
                <a:solidFill>
                  <a:schemeClr val="accent3"/>
                </a:solidFill>
              </a:rPr>
              <a:t> </a:t>
            </a:r>
            <a:r>
              <a:rPr lang="da-DK" dirty="0" err="1">
                <a:solidFill>
                  <a:schemeClr val="accent3"/>
                </a:solidFill>
              </a:rPr>
              <a:t>today</a:t>
            </a:r>
            <a:r>
              <a:rPr lang="da-DK" dirty="0">
                <a:solidFill>
                  <a:schemeClr val="accent3"/>
                </a:solidFill>
              </a:rPr>
              <a:t> </a:t>
            </a:r>
            <a:r>
              <a:rPr lang="da-DK" dirty="0" smtClean="0">
                <a:solidFill>
                  <a:schemeClr val="accent3"/>
                </a:solidFill>
              </a:rPr>
              <a:t> - </a:t>
            </a:r>
            <a:r>
              <a:rPr lang="da-DK" dirty="0" err="1" smtClean="0">
                <a:solidFill>
                  <a:schemeClr val="accent3"/>
                </a:solidFill>
              </a:rPr>
              <a:t>dependant</a:t>
            </a:r>
            <a:r>
              <a:rPr lang="da-DK" dirty="0" smtClean="0">
                <a:solidFill>
                  <a:schemeClr val="accent3"/>
                </a:solidFill>
              </a:rPr>
              <a:t> </a:t>
            </a:r>
            <a:r>
              <a:rPr lang="da-DK" dirty="0">
                <a:solidFill>
                  <a:schemeClr val="accent3"/>
                </a:solidFill>
              </a:rPr>
              <a:t>on </a:t>
            </a:r>
            <a:r>
              <a:rPr lang="da-DK" dirty="0" err="1">
                <a:solidFill>
                  <a:schemeClr val="accent3"/>
                </a:solidFill>
              </a:rPr>
              <a:t>product</a:t>
            </a:r>
            <a:r>
              <a:rPr lang="da-DK" dirty="0">
                <a:solidFill>
                  <a:schemeClr val="accent3"/>
                </a:solidFill>
              </a:rPr>
              <a:t> </a:t>
            </a:r>
            <a:r>
              <a:rPr lang="da-DK" dirty="0" err="1" smtClean="0">
                <a:solidFill>
                  <a:schemeClr val="accent3"/>
                </a:solidFill>
              </a:rPr>
              <a:t>group</a:t>
            </a:r>
            <a:endParaRPr lang="da-DK" dirty="0" smtClean="0">
              <a:solidFill>
                <a:schemeClr val="accent3"/>
              </a:solidFill>
            </a:endParaRPr>
          </a:p>
          <a:p>
            <a:pPr marL="0" indent="0">
              <a:buNone/>
            </a:pPr>
            <a:r>
              <a:rPr lang="da-DK" dirty="0" err="1" smtClean="0">
                <a:solidFill>
                  <a:schemeClr val="accent3"/>
                </a:solidFill>
              </a:rPr>
              <a:t>Exceptions</a:t>
            </a:r>
            <a:r>
              <a:rPr lang="da-DK" dirty="0" smtClean="0">
                <a:solidFill>
                  <a:schemeClr val="accent3"/>
                </a:solidFill>
              </a:rPr>
              <a:t>:</a:t>
            </a:r>
          </a:p>
          <a:p>
            <a:pPr lvl="1"/>
            <a:r>
              <a:rPr lang="da-DK" sz="1800" dirty="0" smtClean="0">
                <a:solidFill>
                  <a:schemeClr val="accent3"/>
                </a:solidFill>
              </a:rPr>
              <a:t>Parts for </a:t>
            </a:r>
            <a:r>
              <a:rPr lang="da-DK" sz="1800" dirty="0" err="1" smtClean="0">
                <a:solidFill>
                  <a:schemeClr val="accent3"/>
                </a:solidFill>
              </a:rPr>
              <a:t>local</a:t>
            </a:r>
            <a:r>
              <a:rPr lang="da-DK" sz="1800" dirty="0" smtClean="0">
                <a:solidFill>
                  <a:schemeClr val="accent3"/>
                </a:solidFill>
              </a:rPr>
              <a:t> </a:t>
            </a:r>
            <a:r>
              <a:rPr lang="da-DK" sz="1800" dirty="0" err="1" smtClean="0">
                <a:solidFill>
                  <a:schemeClr val="accent3"/>
                </a:solidFill>
              </a:rPr>
              <a:t>cars</a:t>
            </a:r>
            <a:r>
              <a:rPr lang="da-DK" sz="1800" dirty="0" smtClean="0">
                <a:solidFill>
                  <a:schemeClr val="accent3"/>
                </a:solidFill>
              </a:rPr>
              <a:t> with </a:t>
            </a:r>
            <a:r>
              <a:rPr lang="da-DK" sz="1800" dirty="0" err="1" smtClean="0">
                <a:solidFill>
                  <a:schemeClr val="accent3"/>
                </a:solidFill>
              </a:rPr>
              <a:t>specific</a:t>
            </a:r>
            <a:r>
              <a:rPr lang="da-DK" sz="1800" dirty="0" smtClean="0">
                <a:solidFill>
                  <a:schemeClr val="accent3"/>
                </a:solidFill>
              </a:rPr>
              <a:t> </a:t>
            </a:r>
            <a:r>
              <a:rPr lang="da-DK" sz="1800" dirty="0" err="1" smtClean="0">
                <a:solidFill>
                  <a:schemeClr val="accent3"/>
                </a:solidFill>
              </a:rPr>
              <a:t>market</a:t>
            </a:r>
            <a:r>
              <a:rPr lang="da-DK" sz="1800" dirty="0">
                <a:solidFill>
                  <a:schemeClr val="accent3"/>
                </a:solidFill>
              </a:rPr>
              <a:t> </a:t>
            </a:r>
            <a:r>
              <a:rPr lang="da-DK" sz="1800" dirty="0" smtClean="0">
                <a:solidFill>
                  <a:schemeClr val="accent3"/>
                </a:solidFill>
              </a:rPr>
              <a:t>and </a:t>
            </a:r>
            <a:r>
              <a:rPr lang="da-DK" sz="1800" dirty="0" err="1" smtClean="0">
                <a:solidFill>
                  <a:schemeClr val="accent3"/>
                </a:solidFill>
              </a:rPr>
              <a:t>price</a:t>
            </a:r>
            <a:r>
              <a:rPr lang="da-DK" sz="1800" dirty="0" smtClean="0">
                <a:solidFill>
                  <a:schemeClr val="accent3"/>
                </a:solidFill>
              </a:rPr>
              <a:t> </a:t>
            </a:r>
            <a:r>
              <a:rPr lang="da-DK" sz="1800" dirty="0" err="1" smtClean="0">
                <a:solidFill>
                  <a:schemeClr val="accent3"/>
                </a:solidFill>
              </a:rPr>
              <a:t>ralations</a:t>
            </a:r>
            <a:r>
              <a:rPr lang="da-DK" sz="1800" dirty="0" smtClean="0">
                <a:solidFill>
                  <a:schemeClr val="accent3"/>
                </a:solidFill>
              </a:rPr>
              <a:t> (LADA)</a:t>
            </a:r>
          </a:p>
          <a:p>
            <a:pPr lvl="1"/>
            <a:r>
              <a:rPr lang="da-DK" sz="1800" dirty="0" smtClean="0">
                <a:solidFill>
                  <a:schemeClr val="accent3"/>
                </a:solidFill>
              </a:rPr>
              <a:t>Parts for </a:t>
            </a:r>
            <a:r>
              <a:rPr lang="da-DK" sz="1800" dirty="0" err="1" smtClean="0">
                <a:solidFill>
                  <a:schemeClr val="accent3"/>
                </a:solidFill>
              </a:rPr>
              <a:t>cars</a:t>
            </a:r>
            <a:r>
              <a:rPr lang="da-DK" sz="1800" dirty="0" smtClean="0">
                <a:solidFill>
                  <a:schemeClr val="accent3"/>
                </a:solidFill>
              </a:rPr>
              <a:t> </a:t>
            </a:r>
            <a:r>
              <a:rPr lang="da-DK" sz="1800" dirty="0" err="1" smtClean="0">
                <a:solidFill>
                  <a:schemeClr val="accent3"/>
                </a:solidFill>
              </a:rPr>
              <a:t>that</a:t>
            </a:r>
            <a:r>
              <a:rPr lang="da-DK" sz="1800" dirty="0" smtClean="0">
                <a:solidFill>
                  <a:schemeClr val="accent3"/>
                </a:solidFill>
              </a:rPr>
              <a:t> </a:t>
            </a:r>
            <a:r>
              <a:rPr lang="da-DK" sz="1800" dirty="0" err="1" smtClean="0">
                <a:solidFill>
                  <a:schemeClr val="accent3"/>
                </a:solidFill>
              </a:rPr>
              <a:t>are</a:t>
            </a:r>
            <a:r>
              <a:rPr lang="da-DK" sz="1800" dirty="0" smtClean="0">
                <a:solidFill>
                  <a:schemeClr val="accent3"/>
                </a:solidFill>
              </a:rPr>
              <a:t> </a:t>
            </a:r>
            <a:r>
              <a:rPr lang="da-DK" sz="1800" dirty="0" err="1" smtClean="0">
                <a:solidFill>
                  <a:schemeClr val="accent3"/>
                </a:solidFill>
              </a:rPr>
              <a:t>only</a:t>
            </a:r>
            <a:r>
              <a:rPr lang="da-DK" sz="1800" dirty="0" smtClean="0">
                <a:solidFill>
                  <a:schemeClr val="accent3"/>
                </a:solidFill>
              </a:rPr>
              <a:t> </a:t>
            </a:r>
            <a:r>
              <a:rPr lang="da-DK" sz="1800" dirty="0" err="1" smtClean="0">
                <a:solidFill>
                  <a:schemeClr val="accent3"/>
                </a:solidFill>
              </a:rPr>
              <a:t>available</a:t>
            </a:r>
            <a:r>
              <a:rPr lang="da-DK" sz="1800" dirty="0" smtClean="0">
                <a:solidFill>
                  <a:schemeClr val="accent3"/>
                </a:solidFill>
              </a:rPr>
              <a:t> in a </a:t>
            </a:r>
            <a:r>
              <a:rPr lang="da-DK" sz="1800" dirty="0" err="1" smtClean="0">
                <a:solidFill>
                  <a:schemeClr val="accent3"/>
                </a:solidFill>
              </a:rPr>
              <a:t>limited</a:t>
            </a:r>
            <a:r>
              <a:rPr lang="da-DK" sz="1800" dirty="0" smtClean="0">
                <a:solidFill>
                  <a:schemeClr val="accent3"/>
                </a:solidFill>
              </a:rPr>
              <a:t> </a:t>
            </a:r>
            <a:r>
              <a:rPr lang="da-DK" sz="1800" dirty="0" err="1" smtClean="0">
                <a:solidFill>
                  <a:schemeClr val="accent3"/>
                </a:solidFill>
              </a:rPr>
              <a:t>geographical</a:t>
            </a:r>
            <a:r>
              <a:rPr lang="da-DK" sz="1800" dirty="0" smtClean="0">
                <a:solidFill>
                  <a:schemeClr val="accent3"/>
                </a:solidFill>
              </a:rPr>
              <a:t> </a:t>
            </a:r>
            <a:r>
              <a:rPr lang="da-DK" sz="1800" dirty="0" err="1" smtClean="0">
                <a:solidFill>
                  <a:schemeClr val="accent3"/>
                </a:solidFill>
              </a:rPr>
              <a:t>area</a:t>
            </a:r>
            <a:endParaRPr lang="da-DK" sz="1800" dirty="0" smtClean="0">
              <a:solidFill>
                <a:schemeClr val="accent3"/>
              </a:solidFill>
            </a:endParaRPr>
          </a:p>
          <a:p>
            <a:pPr lvl="1"/>
            <a:r>
              <a:rPr lang="da-DK" sz="1800" dirty="0" smtClean="0">
                <a:solidFill>
                  <a:schemeClr val="accent3"/>
                </a:solidFill>
              </a:rPr>
              <a:t>Special </a:t>
            </a:r>
            <a:r>
              <a:rPr lang="da-DK" sz="1800" dirty="0" err="1" smtClean="0">
                <a:solidFill>
                  <a:schemeClr val="accent3"/>
                </a:solidFill>
              </a:rPr>
              <a:t>cars</a:t>
            </a:r>
            <a:r>
              <a:rPr lang="da-DK" sz="1800" dirty="0" smtClean="0">
                <a:solidFill>
                  <a:schemeClr val="accent3"/>
                </a:solidFill>
              </a:rPr>
              <a:t> (</a:t>
            </a:r>
            <a:r>
              <a:rPr lang="da-DK" sz="1800" dirty="0" err="1" smtClean="0">
                <a:solidFill>
                  <a:schemeClr val="accent3"/>
                </a:solidFill>
              </a:rPr>
              <a:t>Ferrarri</a:t>
            </a:r>
            <a:r>
              <a:rPr lang="da-DK" sz="1800" dirty="0" smtClean="0">
                <a:solidFill>
                  <a:schemeClr val="accent3"/>
                </a:solidFill>
              </a:rPr>
              <a:t>, Lamborghini etc.)</a:t>
            </a:r>
          </a:p>
          <a:p>
            <a:pPr marL="0" indent="0">
              <a:buNone/>
            </a:pPr>
            <a:endParaRPr lang="da-DK" sz="1800"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765641"/>
            <a:ext cx="4463979" cy="2975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48003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Good cars can run for decades as long as quality parts are available for them. And they are. We cover cars made since 1980 with one of the market’s widest ranges of brake parts, steering parts and other wear parts – and we deliver 95% of the range overnight.</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1"/>
            <a:ext cx="4702629" cy="923330"/>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When Opel stopped making</a:t>
            </a:r>
          </a:p>
          <a:p>
            <a:pPr algn="ctr"/>
            <a:r>
              <a:rPr lang="en-US" b="1" dirty="0">
                <a:solidFill>
                  <a:srgbClr val="5C5F64"/>
                </a:solidFill>
                <a:latin typeface="Calibri Light" panose="020F0302020204030204" pitchFamily="34" charset="0"/>
              </a:rPr>
              <a:t>the </a:t>
            </a:r>
            <a:r>
              <a:rPr lang="en-US" b="1" dirty="0" err="1">
                <a:solidFill>
                  <a:srgbClr val="5C5F64"/>
                </a:solidFill>
                <a:latin typeface="Calibri Light" panose="020F0302020204030204" pitchFamily="34" charset="0"/>
              </a:rPr>
              <a:t>Kadett</a:t>
            </a:r>
            <a:r>
              <a:rPr lang="en-US" b="1" dirty="0">
                <a:solidFill>
                  <a:srgbClr val="5C5F64"/>
                </a:solidFill>
                <a:latin typeface="Calibri Light" panose="020F0302020204030204" pitchFamily="34" charset="0"/>
              </a:rPr>
              <a:t> E in 1994 –</a:t>
            </a:r>
          </a:p>
          <a:p>
            <a:pPr algn="ctr"/>
            <a:r>
              <a:rPr lang="en-US" b="1" dirty="0">
                <a:solidFill>
                  <a:srgbClr val="EE3025"/>
                </a:solidFill>
                <a:latin typeface="Calibri Light" panose="020F0302020204030204" pitchFamily="34" charset="0"/>
              </a:rPr>
              <a:t>some of us didn’t.</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406840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With NK as your partner, you can substantially reduce your inventory. Often by up to 30%. We have one of the market’s widest ranges of brake parts, steering parts and other wear parts – which we deliver overnight. This helps you to reduce your own stock and puts less than 24 hours between you and your spare part.</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646331"/>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Have everything in stock.</a:t>
            </a:r>
          </a:p>
          <a:p>
            <a:pPr algn="ctr"/>
            <a:r>
              <a:rPr lang="en-US" b="1" dirty="0">
                <a:solidFill>
                  <a:srgbClr val="EE3025"/>
                </a:solidFill>
                <a:latin typeface="Calibri Light" panose="020F0302020204030204" pitchFamily="34" charset="0"/>
              </a:rPr>
              <a:t>Without having everything in stock.</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36246742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With NK as your partner, you can substantially reduce your inventory. Often by up to 30%. We have one of the market’s widest ranges of brake parts, steering parts and other wear parts – which we deliver overnight. This helps you to reduce your own stock and puts less than 24 hours between you and your spare part.</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646331"/>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Inventory straps your capital.</a:t>
            </a:r>
          </a:p>
          <a:p>
            <a:pPr algn="ctr"/>
            <a:r>
              <a:rPr lang="en-US" b="1" dirty="0">
                <a:solidFill>
                  <a:srgbClr val="EE3025"/>
                </a:solidFill>
                <a:latin typeface="Calibri Light" panose="020F0302020204030204" pitchFamily="34" charset="0"/>
              </a:rPr>
              <a:t>Release it.</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2729474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We keep an eye on the car market and know what’s on the way. This means that our range always meets the demand – and enables our customers to be fully prepared to meet tomorrow’s needs, too.</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1"/>
            <a:ext cx="4702629" cy="923330"/>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487,210 new VW Golfs were sold </a:t>
            </a:r>
          </a:p>
          <a:p>
            <a:pPr algn="ctr"/>
            <a:r>
              <a:rPr lang="en-US" b="1" dirty="0">
                <a:solidFill>
                  <a:srgbClr val="5C5F64"/>
                </a:solidFill>
                <a:latin typeface="Calibri Light" panose="020F0302020204030204" pitchFamily="34" charset="0"/>
              </a:rPr>
              <a:t>in Europe in 2005.</a:t>
            </a:r>
          </a:p>
          <a:p>
            <a:pPr algn="ctr"/>
            <a:r>
              <a:rPr lang="en-US" b="1" dirty="0">
                <a:solidFill>
                  <a:srgbClr val="EE3025"/>
                </a:solidFill>
                <a:latin typeface="Calibri Light" panose="020F0302020204030204" pitchFamily="34" charset="0"/>
              </a:rPr>
              <a:t>Soon they’ll need new brakes.</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18799105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Five-year guarantee against manufacturing and material defects. That’s not asking too much when you want to deliver high quality. Our products are Matching Quality Parts, and are produced according the automotive industry’s TS 16949 or ISO 9001 standards.</a:t>
            </a:r>
            <a:endParaRPr lang="da-DK" sz="1200" dirty="0">
              <a:latin typeface="+mj-lt"/>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646331"/>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Matching Quality.</a:t>
            </a:r>
          </a:p>
          <a:p>
            <a:pPr algn="ctr"/>
            <a:r>
              <a:rPr lang="en-US" b="1" dirty="0">
                <a:solidFill>
                  <a:srgbClr val="EE3025"/>
                </a:solidFill>
                <a:latin typeface="Calibri Light" panose="020F0302020204030204" pitchFamily="34" charset="0"/>
              </a:rPr>
              <a:t>We guarantee it.</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33112445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9E9EB"/>
        </a:solidFill>
        <a:effectLst/>
      </p:bgPr>
    </p:bg>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4702629" y="2375825"/>
            <a:ext cx="3856264" cy="2635392"/>
          </a:xfrm>
        </p:spPr>
        <p:txBody>
          <a:bodyPr>
            <a:noAutofit/>
          </a:bodyPr>
          <a:lstStyle/>
          <a:p>
            <a:pPr algn="l">
              <a:lnSpc>
                <a:spcPct val="150000"/>
              </a:lnSpc>
            </a:pPr>
            <a:r>
              <a:rPr lang="en-US" sz="1200" dirty="0">
                <a:latin typeface="+mj-lt"/>
              </a:rPr>
              <a:t>Quality is only valuable if you can get a hold of it. We have one of the market’s widest ranges of steering parts, brake parts and other wear parts – and we provide overnight delivery for 95% of our range.</a:t>
            </a: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00868"/>
            <a:ext cx="4499882" cy="4499882"/>
          </a:xfrm>
          <a:prstGeom prst="rect">
            <a:avLst/>
          </a:prstGeom>
        </p:spPr>
      </p:pic>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517" y="1239285"/>
            <a:ext cx="781376" cy="781376"/>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568" y="5137321"/>
            <a:ext cx="1076324" cy="695635"/>
          </a:xfrm>
          <a:prstGeom prst="rect">
            <a:avLst/>
          </a:prstGeom>
        </p:spPr>
      </p:pic>
      <p:sp>
        <p:nvSpPr>
          <p:cNvPr id="7" name="Tekstfelt 6"/>
          <p:cNvSpPr txBox="1"/>
          <p:nvPr/>
        </p:nvSpPr>
        <p:spPr>
          <a:xfrm>
            <a:off x="-1" y="1272183"/>
            <a:ext cx="4702629" cy="646331"/>
          </a:xfrm>
          <a:prstGeom prst="rect">
            <a:avLst/>
          </a:prstGeom>
          <a:noFill/>
        </p:spPr>
        <p:txBody>
          <a:bodyPr wrap="square" rtlCol="0">
            <a:spAutoFit/>
          </a:bodyPr>
          <a:lstStyle/>
          <a:p>
            <a:pPr algn="ctr"/>
            <a:r>
              <a:rPr lang="en-US" b="1" dirty="0">
                <a:solidFill>
                  <a:srgbClr val="5C5F64"/>
                </a:solidFill>
                <a:latin typeface="Calibri Light" panose="020F0302020204030204" pitchFamily="34" charset="0"/>
              </a:rPr>
              <a:t>Looks like other top-notch steering parts. </a:t>
            </a:r>
          </a:p>
          <a:p>
            <a:pPr algn="ctr"/>
            <a:r>
              <a:rPr lang="en-US" b="1" dirty="0">
                <a:solidFill>
                  <a:srgbClr val="EE3025"/>
                </a:solidFill>
                <a:latin typeface="Calibri Light" panose="020F0302020204030204" pitchFamily="34" charset="0"/>
              </a:rPr>
              <a:t>Only difference – you have it tomorrow.</a:t>
            </a:r>
            <a:endParaRPr lang="da-DK" b="1" dirty="0">
              <a:solidFill>
                <a:srgbClr val="EE3025"/>
              </a:solidFill>
              <a:latin typeface="Calibri Light" panose="020F0302020204030204" pitchFamily="34" charset="0"/>
            </a:endParaRPr>
          </a:p>
        </p:txBody>
      </p:sp>
    </p:spTree>
    <p:extLst>
      <p:ext uri="{BB962C8B-B14F-4D97-AF65-F5344CB8AC3E}">
        <p14:creationId xmlns:p14="http://schemas.microsoft.com/office/powerpoint/2010/main" val="2944828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smtClean="0"/>
              <a:t>Market </a:t>
            </a:r>
            <a:r>
              <a:rPr lang="da-DK" dirty="0" err="1" smtClean="0"/>
              <a:t>Segmentation</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sp>
        <p:nvSpPr>
          <p:cNvPr id="4" name="Pladsholder til indhold 3"/>
          <p:cNvSpPr>
            <a:spLocks noGrp="1"/>
          </p:cNvSpPr>
          <p:nvPr>
            <p:ph idx="1"/>
          </p:nvPr>
        </p:nvSpPr>
        <p:spPr>
          <a:xfrm>
            <a:off x="467544" y="2604045"/>
            <a:ext cx="4032448" cy="3777283"/>
          </a:xfrm>
        </p:spPr>
        <p:txBody>
          <a:bodyPr/>
          <a:lstStyle/>
          <a:p>
            <a:pPr marL="0" indent="0">
              <a:buNone/>
            </a:pPr>
            <a:r>
              <a:rPr lang="da-DK" dirty="0" smtClean="0">
                <a:solidFill>
                  <a:schemeClr val="accent3"/>
                </a:solidFill>
              </a:rPr>
              <a:t>NK products </a:t>
            </a:r>
            <a:r>
              <a:rPr lang="da-DK" dirty="0" err="1" smtClean="0">
                <a:solidFill>
                  <a:schemeClr val="accent3"/>
                </a:solidFill>
              </a:rPr>
              <a:t>are</a:t>
            </a:r>
            <a:r>
              <a:rPr lang="da-DK" dirty="0" smtClean="0">
                <a:solidFill>
                  <a:schemeClr val="accent3"/>
                </a:solidFill>
              </a:rPr>
              <a:t> </a:t>
            </a:r>
            <a:r>
              <a:rPr lang="da-DK" dirty="0" err="1" smtClean="0">
                <a:solidFill>
                  <a:schemeClr val="accent3"/>
                </a:solidFill>
              </a:rPr>
              <a:t>interchangeable</a:t>
            </a:r>
            <a:r>
              <a:rPr lang="da-DK" dirty="0" smtClean="0">
                <a:solidFill>
                  <a:schemeClr val="accent3"/>
                </a:solidFill>
              </a:rPr>
              <a:t> parts </a:t>
            </a:r>
            <a:r>
              <a:rPr lang="da-DK" dirty="0" err="1" smtClean="0">
                <a:solidFill>
                  <a:schemeClr val="accent3"/>
                </a:solidFill>
              </a:rPr>
              <a:t>used</a:t>
            </a:r>
            <a:r>
              <a:rPr lang="da-DK" dirty="0" smtClean="0">
                <a:solidFill>
                  <a:schemeClr val="accent3"/>
                </a:solidFill>
              </a:rPr>
              <a:t> by the independent </a:t>
            </a:r>
            <a:r>
              <a:rPr lang="da-DK" dirty="0" err="1" smtClean="0">
                <a:solidFill>
                  <a:schemeClr val="accent3"/>
                </a:solidFill>
              </a:rPr>
              <a:t>aftermarket</a:t>
            </a:r>
            <a:r>
              <a:rPr lang="da-DK" dirty="0" smtClean="0">
                <a:solidFill>
                  <a:schemeClr val="accent3"/>
                </a:solidFill>
              </a:rPr>
              <a:t>  (IAM) for </a:t>
            </a:r>
            <a:r>
              <a:rPr lang="da-DK" dirty="0" err="1" smtClean="0">
                <a:solidFill>
                  <a:schemeClr val="accent3"/>
                </a:solidFill>
              </a:rPr>
              <a:t>repair</a:t>
            </a:r>
            <a:r>
              <a:rPr lang="da-DK" dirty="0" smtClean="0">
                <a:solidFill>
                  <a:schemeClr val="accent3"/>
                </a:solidFill>
              </a:rPr>
              <a:t> </a:t>
            </a:r>
            <a:r>
              <a:rPr lang="da-DK" dirty="0" err="1" smtClean="0">
                <a:solidFill>
                  <a:schemeClr val="accent3"/>
                </a:solidFill>
              </a:rPr>
              <a:t>use</a:t>
            </a:r>
            <a:r>
              <a:rPr lang="da-DK" dirty="0" smtClean="0">
                <a:solidFill>
                  <a:schemeClr val="accent3"/>
                </a:solidFill>
              </a:rPr>
              <a:t> </a:t>
            </a:r>
          </a:p>
          <a:p>
            <a:pPr marL="0" indent="0">
              <a:buNone/>
            </a:pPr>
            <a:r>
              <a:rPr lang="da-DK" dirty="0" smtClean="0">
                <a:solidFill>
                  <a:schemeClr val="accent3"/>
                </a:solidFill>
              </a:rPr>
              <a:t>IAM = the </a:t>
            </a:r>
            <a:r>
              <a:rPr lang="da-DK" dirty="0" err="1" smtClean="0">
                <a:solidFill>
                  <a:schemeClr val="accent3"/>
                </a:solidFill>
              </a:rPr>
              <a:t>market</a:t>
            </a:r>
            <a:r>
              <a:rPr lang="da-DK" dirty="0" smtClean="0">
                <a:solidFill>
                  <a:schemeClr val="accent3"/>
                </a:solidFill>
              </a:rPr>
              <a:t> </a:t>
            </a:r>
            <a:r>
              <a:rPr lang="da-DK" dirty="0" err="1" smtClean="0">
                <a:solidFill>
                  <a:schemeClr val="accent3"/>
                </a:solidFill>
              </a:rPr>
              <a:t>that</a:t>
            </a:r>
            <a:r>
              <a:rPr lang="da-DK" dirty="0" smtClean="0">
                <a:solidFill>
                  <a:schemeClr val="accent3"/>
                </a:solidFill>
              </a:rPr>
              <a:t> is not </a:t>
            </a:r>
            <a:r>
              <a:rPr lang="da-DK" dirty="0" err="1" smtClean="0">
                <a:solidFill>
                  <a:schemeClr val="accent3"/>
                </a:solidFill>
              </a:rPr>
              <a:t>controlled</a:t>
            </a:r>
            <a:r>
              <a:rPr lang="da-DK" dirty="0" smtClean="0">
                <a:solidFill>
                  <a:schemeClr val="accent3"/>
                </a:solidFill>
              </a:rPr>
              <a:t> by the </a:t>
            </a:r>
            <a:r>
              <a:rPr lang="da-DK" dirty="0" err="1" smtClean="0">
                <a:solidFill>
                  <a:schemeClr val="accent3"/>
                </a:solidFill>
              </a:rPr>
              <a:t>vehicle</a:t>
            </a:r>
            <a:r>
              <a:rPr lang="da-DK" dirty="0" smtClean="0">
                <a:solidFill>
                  <a:schemeClr val="accent3"/>
                </a:solidFill>
              </a:rPr>
              <a:t> </a:t>
            </a:r>
            <a:r>
              <a:rPr lang="da-DK" dirty="0" err="1" smtClean="0">
                <a:solidFill>
                  <a:schemeClr val="accent3"/>
                </a:solidFill>
              </a:rPr>
              <a:t>manufacturers</a:t>
            </a:r>
            <a:r>
              <a:rPr lang="da-DK" dirty="0" smtClean="0">
                <a:solidFill>
                  <a:schemeClr val="accent3"/>
                </a:solidFill>
              </a:rPr>
              <a:t> and </a:t>
            </a:r>
            <a:r>
              <a:rPr lang="da-DK" dirty="0" err="1" smtClean="0">
                <a:solidFill>
                  <a:schemeClr val="accent3"/>
                </a:solidFill>
              </a:rPr>
              <a:t>their</a:t>
            </a:r>
            <a:r>
              <a:rPr lang="da-DK" dirty="0" smtClean="0">
                <a:solidFill>
                  <a:schemeClr val="accent3"/>
                </a:solidFill>
              </a:rPr>
              <a:t> distribution </a:t>
            </a:r>
            <a:r>
              <a:rPr lang="da-DK" dirty="0" err="1" smtClean="0">
                <a:solidFill>
                  <a:schemeClr val="accent3"/>
                </a:solidFill>
              </a:rPr>
              <a:t>network</a:t>
            </a:r>
            <a:r>
              <a:rPr lang="da-DK" dirty="0" smtClean="0">
                <a:solidFill>
                  <a:schemeClr val="accent3"/>
                </a:solidFill>
              </a:rPr>
              <a:t> (OEM)</a:t>
            </a:r>
          </a:p>
          <a:p>
            <a:pPr marL="0" indent="0">
              <a:buNone/>
            </a:pPr>
            <a:r>
              <a:rPr lang="da-DK" dirty="0" smtClean="0">
                <a:solidFill>
                  <a:schemeClr val="accent3"/>
                </a:solidFill>
              </a:rPr>
              <a:t>The IAM </a:t>
            </a:r>
            <a:r>
              <a:rPr lang="da-DK" dirty="0" err="1" smtClean="0">
                <a:solidFill>
                  <a:schemeClr val="accent3"/>
                </a:solidFill>
              </a:rPr>
              <a:t>mainly</a:t>
            </a:r>
            <a:r>
              <a:rPr lang="da-DK" dirty="0" smtClean="0">
                <a:solidFill>
                  <a:schemeClr val="accent3"/>
                </a:solidFill>
              </a:rPr>
              <a:t> </a:t>
            </a:r>
            <a:r>
              <a:rPr lang="da-DK" dirty="0" err="1" smtClean="0">
                <a:solidFill>
                  <a:schemeClr val="accent3"/>
                </a:solidFill>
              </a:rPr>
              <a:t>makes</a:t>
            </a:r>
            <a:r>
              <a:rPr lang="da-DK" dirty="0" smtClean="0">
                <a:solidFill>
                  <a:schemeClr val="accent3"/>
                </a:solidFill>
              </a:rPr>
              <a:t> service and </a:t>
            </a:r>
            <a:r>
              <a:rPr lang="da-DK" dirty="0" err="1" smtClean="0">
                <a:solidFill>
                  <a:schemeClr val="accent3"/>
                </a:solidFill>
              </a:rPr>
              <a:t>repair</a:t>
            </a:r>
            <a:r>
              <a:rPr lang="da-DK" dirty="0" smtClean="0">
                <a:solidFill>
                  <a:schemeClr val="accent3"/>
                </a:solidFill>
              </a:rPr>
              <a:t> </a:t>
            </a:r>
            <a:r>
              <a:rPr lang="da-DK" dirty="0" err="1" smtClean="0">
                <a:solidFill>
                  <a:schemeClr val="accent3"/>
                </a:solidFill>
              </a:rPr>
              <a:t>work</a:t>
            </a:r>
            <a:r>
              <a:rPr lang="da-DK" dirty="0" smtClean="0">
                <a:solidFill>
                  <a:schemeClr val="accent3"/>
                </a:solidFill>
              </a:rPr>
              <a:t> on </a:t>
            </a:r>
            <a:r>
              <a:rPr lang="da-DK" dirty="0" err="1" smtClean="0">
                <a:solidFill>
                  <a:schemeClr val="accent3"/>
                </a:solidFill>
              </a:rPr>
              <a:t>cars</a:t>
            </a:r>
            <a:r>
              <a:rPr lang="da-DK" dirty="0" smtClean="0">
                <a:solidFill>
                  <a:schemeClr val="accent3"/>
                </a:solidFill>
              </a:rPr>
              <a:t>  </a:t>
            </a:r>
            <a:r>
              <a:rPr lang="da-DK" dirty="0" err="1" smtClean="0">
                <a:solidFill>
                  <a:schemeClr val="accent3"/>
                </a:solidFill>
              </a:rPr>
              <a:t>older</a:t>
            </a:r>
            <a:r>
              <a:rPr lang="da-DK" dirty="0" smtClean="0">
                <a:solidFill>
                  <a:schemeClr val="accent3"/>
                </a:solidFill>
              </a:rPr>
              <a:t> </a:t>
            </a:r>
            <a:r>
              <a:rPr lang="da-DK" dirty="0" err="1" smtClean="0">
                <a:solidFill>
                  <a:schemeClr val="accent3"/>
                </a:solidFill>
              </a:rPr>
              <a:t>than</a:t>
            </a:r>
            <a:r>
              <a:rPr lang="da-DK" dirty="0" smtClean="0">
                <a:solidFill>
                  <a:schemeClr val="accent3"/>
                </a:solidFill>
              </a:rPr>
              <a:t> 4-5 </a:t>
            </a:r>
            <a:r>
              <a:rPr lang="da-DK" dirty="0" err="1" smtClean="0">
                <a:solidFill>
                  <a:schemeClr val="accent3"/>
                </a:solidFill>
              </a:rPr>
              <a:t>years</a:t>
            </a:r>
            <a:endParaRPr lang="da-DK" dirty="0" smtClean="0">
              <a:solidFill>
                <a:schemeClr val="accent3"/>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3212976"/>
            <a:ext cx="4704038" cy="3528392"/>
          </a:xfrm>
          <a:prstGeom prst="rect">
            <a:avLst/>
          </a:prstGeom>
        </p:spPr>
      </p:pic>
    </p:spTree>
    <p:extLst>
      <p:ext uri="{BB962C8B-B14F-4D97-AF65-F5344CB8AC3E}">
        <p14:creationId xmlns:p14="http://schemas.microsoft.com/office/powerpoint/2010/main" val="2451778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67544" y="980728"/>
            <a:ext cx="8229600" cy="576064"/>
          </a:xfrm>
          <a:prstGeom prst="rect">
            <a:avLst/>
          </a:prstGeom>
        </p:spPr>
        <p:txBody>
          <a:bodyPr/>
          <a:lstStyle/>
          <a:p>
            <a:r>
              <a:rPr lang="da-DK" dirty="0" err="1" smtClean="0"/>
              <a:t>Brake</a:t>
            </a:r>
            <a:r>
              <a:rPr lang="da-DK" dirty="0" smtClean="0"/>
              <a:t> parts</a:t>
            </a:r>
            <a:endParaRPr lang="da-DK" dirty="0"/>
          </a:p>
        </p:txBody>
      </p:sp>
      <p:sp>
        <p:nvSpPr>
          <p:cNvPr id="2" name="Tekstboks 1"/>
          <p:cNvSpPr txBox="1"/>
          <p:nvPr/>
        </p:nvSpPr>
        <p:spPr>
          <a:xfrm>
            <a:off x="1115616" y="2060848"/>
            <a:ext cx="1944216" cy="369332"/>
          </a:xfrm>
          <a:prstGeom prst="rect">
            <a:avLst/>
          </a:prstGeom>
          <a:noFill/>
        </p:spPr>
        <p:txBody>
          <a:bodyPr wrap="square" rtlCol="0">
            <a:spAutoFit/>
          </a:bodyPr>
          <a:lstStyle/>
          <a:p>
            <a:endParaRPr lang="da-DK" dirty="0">
              <a:solidFill>
                <a:srgbClr val="F2F2F2"/>
              </a:solidFill>
            </a:endParaRPr>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176" y="1916832"/>
            <a:ext cx="7596336" cy="4223563"/>
          </a:xfrm>
          <a:prstGeom prst="rect">
            <a:avLst/>
          </a:prstGeom>
        </p:spPr>
      </p:pic>
      <p:sp>
        <p:nvSpPr>
          <p:cNvPr id="9" name="Billedforklaring med opadgående pil 8"/>
          <p:cNvSpPr/>
          <p:nvPr/>
        </p:nvSpPr>
        <p:spPr>
          <a:xfrm>
            <a:off x="1979712" y="4509120"/>
            <a:ext cx="1296144" cy="1368152"/>
          </a:xfrm>
          <a:prstGeom prst="upArrowCallout">
            <a:avLst/>
          </a:prstGeom>
          <a:solidFill>
            <a:srgbClr val="FF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smtClean="0"/>
              <a:t>Brake</a:t>
            </a:r>
            <a:r>
              <a:rPr lang="da-DK" dirty="0" smtClean="0"/>
              <a:t> parts</a:t>
            </a:r>
            <a:endParaRPr lang="da-DK" dirty="0"/>
          </a:p>
        </p:txBody>
      </p:sp>
      <p:sp>
        <p:nvSpPr>
          <p:cNvPr id="12" name="Pladsholder til indhold 3"/>
          <p:cNvSpPr>
            <a:spLocks noGrp="1"/>
          </p:cNvSpPr>
          <p:nvPr>
            <p:ph idx="1"/>
          </p:nvPr>
        </p:nvSpPr>
        <p:spPr>
          <a:xfrm>
            <a:off x="7315200" y="980728"/>
            <a:ext cx="1620688" cy="3720866"/>
          </a:xfrm>
          <a:solidFill>
            <a:schemeClr val="accent2">
              <a:alpha val="70000"/>
            </a:schemeClr>
          </a:solidFill>
        </p:spPr>
        <p:txBody>
          <a:bodyPr/>
          <a:lstStyle/>
          <a:p>
            <a:pPr marL="0" indent="0">
              <a:buNone/>
            </a:pPr>
            <a:r>
              <a:rPr lang="da-DK" sz="1800" dirty="0" smtClean="0">
                <a:solidFill>
                  <a:schemeClr val="lt1"/>
                </a:solidFill>
                <a:latin typeface="+mn-lt"/>
              </a:rPr>
              <a:t>Discs</a:t>
            </a:r>
          </a:p>
          <a:p>
            <a:pPr marL="0" indent="0">
              <a:buNone/>
            </a:pPr>
            <a:r>
              <a:rPr lang="da-DK" sz="1800" dirty="0" smtClean="0">
                <a:solidFill>
                  <a:schemeClr val="lt1"/>
                </a:solidFill>
                <a:latin typeface="+mn-lt"/>
              </a:rPr>
              <a:t>Pads</a:t>
            </a:r>
          </a:p>
          <a:p>
            <a:pPr marL="0" indent="0">
              <a:buNone/>
            </a:pPr>
            <a:r>
              <a:rPr lang="da-DK" sz="1800" dirty="0" err="1" smtClean="0">
                <a:solidFill>
                  <a:schemeClr val="lt1"/>
                </a:solidFill>
                <a:latin typeface="+mn-lt"/>
              </a:rPr>
              <a:t>Calipers</a:t>
            </a:r>
            <a:endParaRPr lang="da-DK" sz="1800" dirty="0" smtClean="0">
              <a:solidFill>
                <a:schemeClr val="lt1"/>
              </a:solidFill>
              <a:latin typeface="+mn-lt"/>
            </a:endParaRPr>
          </a:p>
          <a:p>
            <a:pPr marL="0" indent="0">
              <a:buNone/>
            </a:pPr>
            <a:r>
              <a:rPr lang="da-DK" sz="1800" dirty="0" err="1" smtClean="0">
                <a:solidFill>
                  <a:schemeClr val="lt1"/>
                </a:solidFill>
                <a:latin typeface="+mn-lt"/>
              </a:rPr>
              <a:t>Drums</a:t>
            </a:r>
            <a:endParaRPr lang="da-DK" sz="1800" dirty="0" smtClean="0">
              <a:solidFill>
                <a:schemeClr val="lt1"/>
              </a:solidFill>
              <a:latin typeface="+mn-lt"/>
            </a:endParaRPr>
          </a:p>
          <a:p>
            <a:pPr marL="0" indent="0">
              <a:buNone/>
            </a:pPr>
            <a:r>
              <a:rPr lang="da-DK" sz="1800" dirty="0" err="1" smtClean="0">
                <a:solidFill>
                  <a:schemeClr val="lt1"/>
                </a:solidFill>
                <a:latin typeface="+mn-lt"/>
              </a:rPr>
              <a:t>Shoes</a:t>
            </a:r>
            <a:endParaRPr lang="da-DK" sz="1800" dirty="0" smtClean="0">
              <a:solidFill>
                <a:schemeClr val="lt1"/>
              </a:solidFill>
              <a:latin typeface="+mn-lt"/>
            </a:endParaRPr>
          </a:p>
          <a:p>
            <a:pPr marL="0" indent="0">
              <a:buNone/>
            </a:pPr>
            <a:r>
              <a:rPr lang="da-DK" sz="1800" dirty="0" smtClean="0">
                <a:solidFill>
                  <a:schemeClr val="lt1"/>
                </a:solidFill>
                <a:latin typeface="+mn-lt"/>
              </a:rPr>
              <a:t>Hoses</a:t>
            </a:r>
          </a:p>
          <a:p>
            <a:pPr marL="0" indent="0">
              <a:buNone/>
            </a:pPr>
            <a:r>
              <a:rPr lang="da-DK" sz="1800" dirty="0" smtClean="0">
                <a:solidFill>
                  <a:schemeClr val="lt1"/>
                </a:solidFill>
                <a:latin typeface="+mn-lt"/>
              </a:rPr>
              <a:t>Cylinders</a:t>
            </a:r>
          </a:p>
          <a:p>
            <a:pPr marL="0" indent="0">
              <a:buNone/>
            </a:pPr>
            <a:r>
              <a:rPr lang="da-DK" sz="1800" dirty="0" smtClean="0">
                <a:solidFill>
                  <a:schemeClr val="lt1"/>
                </a:solidFill>
                <a:latin typeface="+mn-lt"/>
              </a:rPr>
              <a:t>Cables</a:t>
            </a:r>
          </a:p>
          <a:p>
            <a:pPr marL="0" indent="0">
              <a:buNone/>
            </a:pPr>
            <a:r>
              <a:rPr lang="da-DK" sz="1800" dirty="0" smtClean="0">
                <a:solidFill>
                  <a:schemeClr val="lt1"/>
                </a:solidFill>
                <a:latin typeface="+mn-lt"/>
              </a:rPr>
              <a:t>ABS sensors</a:t>
            </a:r>
          </a:p>
          <a:p>
            <a:pPr marL="0" indent="0">
              <a:buNone/>
            </a:pPr>
            <a:r>
              <a:rPr lang="da-DK" sz="1800" dirty="0" err="1" smtClean="0">
                <a:solidFill>
                  <a:schemeClr val="lt1"/>
                </a:solidFill>
                <a:latin typeface="+mn-lt"/>
              </a:rPr>
              <a:t>Accessory</a:t>
            </a:r>
            <a:r>
              <a:rPr lang="da-DK" sz="1800" dirty="0" smtClean="0">
                <a:solidFill>
                  <a:schemeClr val="lt1"/>
                </a:solidFill>
                <a:latin typeface="+mn-lt"/>
              </a:rPr>
              <a:t> parts etc.</a:t>
            </a:r>
          </a:p>
          <a:p>
            <a:pPr marL="0" indent="0">
              <a:buNone/>
            </a:pPr>
            <a:endParaRPr lang="da-DK" sz="1800" dirty="0" smtClean="0">
              <a:solidFill>
                <a:schemeClr val="lt1"/>
              </a:solidFill>
              <a:latin typeface="+mn-lt"/>
            </a:endParaRPr>
          </a:p>
          <a:p>
            <a:pPr marL="0" indent="0">
              <a:buNone/>
            </a:pPr>
            <a:endParaRPr lang="da-DK" dirty="0">
              <a:solidFill>
                <a:schemeClr val="bg1"/>
              </a:solidFill>
            </a:endParaRPr>
          </a:p>
        </p:txBody>
      </p:sp>
      <p:sp>
        <p:nvSpPr>
          <p:cNvPr id="13" name="Billedforklaring med opadgående pil 12"/>
          <p:cNvSpPr/>
          <p:nvPr/>
        </p:nvSpPr>
        <p:spPr>
          <a:xfrm>
            <a:off x="6444208" y="4581128"/>
            <a:ext cx="1296144" cy="1368152"/>
          </a:xfrm>
          <a:prstGeom prst="upArrowCallout">
            <a:avLst/>
          </a:prstGeom>
          <a:solidFill>
            <a:srgbClr val="FF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smtClean="0"/>
              <a:t>Brake</a:t>
            </a:r>
            <a:r>
              <a:rPr lang="da-DK" dirty="0" smtClean="0"/>
              <a:t> parts</a:t>
            </a:r>
            <a:endParaRPr lang="da-DK" dirty="0"/>
          </a:p>
        </p:txBody>
      </p:sp>
    </p:spTree>
    <p:extLst>
      <p:ext uri="{BB962C8B-B14F-4D97-AF65-F5344CB8AC3E}">
        <p14:creationId xmlns:p14="http://schemas.microsoft.com/office/powerpoint/2010/main" val="219331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bg/>
                                          </p:spTgt>
                                        </p:tgtEl>
                                        <p:attrNameLst>
                                          <p:attrName>style.visibility</p:attrName>
                                        </p:attrNameLst>
                                      </p:cBhvr>
                                      <p:to>
                                        <p:strVal val="visible"/>
                                      </p:to>
                                    </p:set>
                                    <p:animEffect transition="in" filter="fade">
                                      <p:cBhvr>
                                        <p:cTn id="19" dur="1000"/>
                                        <p:tgtEl>
                                          <p:spTgt spid="12">
                                            <p:bg/>
                                          </p:spTgt>
                                        </p:tgtEl>
                                      </p:cBhvr>
                                    </p:animEffect>
                                    <p:anim calcmode="lin" valueType="num">
                                      <p:cBhvr>
                                        <p:cTn id="20" dur="1000" fill="hold"/>
                                        <p:tgtEl>
                                          <p:spTgt spid="12">
                                            <p:bg/>
                                          </p:spTgt>
                                        </p:tgtEl>
                                        <p:attrNameLst>
                                          <p:attrName>ppt_x</p:attrName>
                                        </p:attrNameLst>
                                      </p:cBhvr>
                                      <p:tavLst>
                                        <p:tav tm="0">
                                          <p:val>
                                            <p:strVal val="#ppt_x"/>
                                          </p:val>
                                        </p:tav>
                                        <p:tav tm="100000">
                                          <p:val>
                                            <p:strVal val="#ppt_x"/>
                                          </p:val>
                                        </p:tav>
                                      </p:tavLst>
                                    </p:anim>
                                    <p:anim calcmode="lin" valueType="num">
                                      <p:cBhvr>
                                        <p:cTn id="21"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1000"/>
                                        <p:tgtEl>
                                          <p:spTgt spid="12">
                                            <p:txEl>
                                              <p:pRg st="1" end="1"/>
                                            </p:txEl>
                                          </p:spTgt>
                                        </p:tgtEl>
                                      </p:cBhvr>
                                    </p:animEffect>
                                    <p:anim calcmode="lin" valueType="num">
                                      <p:cBhvr>
                                        <p:cTn id="3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1000"/>
                                        <p:tgtEl>
                                          <p:spTgt spid="12">
                                            <p:txEl>
                                              <p:pRg st="2" end="2"/>
                                            </p:txEl>
                                          </p:spTgt>
                                        </p:tgtEl>
                                      </p:cBhvr>
                                    </p:animEffect>
                                    <p:anim calcmode="lin" valueType="num">
                                      <p:cBhvr>
                                        <p:cTn id="3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Effect transition="in" filter="fade">
                                      <p:cBhvr>
                                        <p:cTn id="41" dur="1000"/>
                                        <p:tgtEl>
                                          <p:spTgt spid="12">
                                            <p:txEl>
                                              <p:pRg st="3" end="3"/>
                                            </p:txEl>
                                          </p:spTgt>
                                        </p:tgtEl>
                                      </p:cBhvr>
                                    </p:animEffect>
                                    <p:anim calcmode="lin" valueType="num">
                                      <p:cBhvr>
                                        <p:cTn id="4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xEl>
                                              <p:pRg st="4" end="4"/>
                                            </p:txEl>
                                          </p:spTgt>
                                        </p:tgtEl>
                                        <p:attrNameLst>
                                          <p:attrName>style.visibility</p:attrName>
                                        </p:attrNameLst>
                                      </p:cBhvr>
                                      <p:to>
                                        <p:strVal val="visible"/>
                                      </p:to>
                                    </p:set>
                                    <p:animEffect transition="in" filter="fade">
                                      <p:cBhvr>
                                        <p:cTn id="46" dur="1000"/>
                                        <p:tgtEl>
                                          <p:spTgt spid="12">
                                            <p:txEl>
                                              <p:pRg st="4" end="4"/>
                                            </p:txEl>
                                          </p:spTgt>
                                        </p:tgtEl>
                                      </p:cBhvr>
                                    </p:animEffect>
                                    <p:anim calcmode="lin" valueType="num">
                                      <p:cBhvr>
                                        <p:cTn id="4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xEl>
                                              <p:pRg st="5" end="5"/>
                                            </p:txEl>
                                          </p:spTgt>
                                        </p:tgtEl>
                                        <p:attrNameLst>
                                          <p:attrName>style.visibility</p:attrName>
                                        </p:attrNameLst>
                                      </p:cBhvr>
                                      <p:to>
                                        <p:strVal val="visible"/>
                                      </p:to>
                                    </p:set>
                                    <p:animEffect transition="in" filter="fade">
                                      <p:cBhvr>
                                        <p:cTn id="51" dur="1000"/>
                                        <p:tgtEl>
                                          <p:spTgt spid="12">
                                            <p:txEl>
                                              <p:pRg st="5" end="5"/>
                                            </p:txEl>
                                          </p:spTgt>
                                        </p:tgtEl>
                                      </p:cBhvr>
                                    </p:animEffect>
                                    <p:anim calcmode="lin" valueType="num">
                                      <p:cBhvr>
                                        <p:cTn id="52"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xEl>
                                              <p:pRg st="6" end="6"/>
                                            </p:txEl>
                                          </p:spTgt>
                                        </p:tgtEl>
                                        <p:attrNameLst>
                                          <p:attrName>style.visibility</p:attrName>
                                        </p:attrNameLst>
                                      </p:cBhvr>
                                      <p:to>
                                        <p:strVal val="visible"/>
                                      </p:to>
                                    </p:set>
                                    <p:animEffect transition="in" filter="fade">
                                      <p:cBhvr>
                                        <p:cTn id="56" dur="1000"/>
                                        <p:tgtEl>
                                          <p:spTgt spid="12">
                                            <p:txEl>
                                              <p:pRg st="6" end="6"/>
                                            </p:txEl>
                                          </p:spTgt>
                                        </p:tgtEl>
                                      </p:cBhvr>
                                    </p:animEffect>
                                    <p:anim calcmode="lin" valueType="num">
                                      <p:cBhvr>
                                        <p:cTn id="57"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
                                            <p:txEl>
                                              <p:pRg st="7" end="7"/>
                                            </p:txEl>
                                          </p:spTgt>
                                        </p:tgtEl>
                                        <p:attrNameLst>
                                          <p:attrName>style.visibility</p:attrName>
                                        </p:attrNameLst>
                                      </p:cBhvr>
                                      <p:to>
                                        <p:strVal val="visible"/>
                                      </p:to>
                                    </p:set>
                                    <p:animEffect transition="in" filter="fade">
                                      <p:cBhvr>
                                        <p:cTn id="61" dur="1000"/>
                                        <p:tgtEl>
                                          <p:spTgt spid="12">
                                            <p:txEl>
                                              <p:pRg st="7" end="7"/>
                                            </p:txEl>
                                          </p:spTgt>
                                        </p:tgtEl>
                                      </p:cBhvr>
                                    </p:animEffect>
                                    <p:anim calcmode="lin" valueType="num">
                                      <p:cBhvr>
                                        <p:cTn id="62"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2">
                                            <p:txEl>
                                              <p:pRg st="8" end="8"/>
                                            </p:txEl>
                                          </p:spTgt>
                                        </p:tgtEl>
                                        <p:attrNameLst>
                                          <p:attrName>style.visibility</p:attrName>
                                        </p:attrNameLst>
                                      </p:cBhvr>
                                      <p:to>
                                        <p:strVal val="visible"/>
                                      </p:to>
                                    </p:set>
                                    <p:animEffect transition="in" filter="fade">
                                      <p:cBhvr>
                                        <p:cTn id="66" dur="1000"/>
                                        <p:tgtEl>
                                          <p:spTgt spid="12">
                                            <p:txEl>
                                              <p:pRg st="8" end="8"/>
                                            </p:txEl>
                                          </p:spTgt>
                                        </p:tgtEl>
                                      </p:cBhvr>
                                    </p:animEffect>
                                    <p:anim calcmode="lin" valueType="num">
                                      <p:cBhvr>
                                        <p:cTn id="67"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8" end="8"/>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xEl>
                                              <p:pRg st="9" end="9"/>
                                            </p:txEl>
                                          </p:spTgt>
                                        </p:tgtEl>
                                        <p:attrNameLst>
                                          <p:attrName>style.visibility</p:attrName>
                                        </p:attrNameLst>
                                      </p:cBhvr>
                                      <p:to>
                                        <p:strVal val="visible"/>
                                      </p:to>
                                    </p:set>
                                    <p:animEffect transition="in" filter="fade">
                                      <p:cBhvr>
                                        <p:cTn id="71" dur="1000"/>
                                        <p:tgtEl>
                                          <p:spTgt spid="12">
                                            <p:txEl>
                                              <p:pRg st="9" end="9"/>
                                            </p:txEl>
                                          </p:spTgt>
                                        </p:tgtEl>
                                      </p:cBhvr>
                                    </p:animEffect>
                                    <p:anim calcmode="lin" valueType="num">
                                      <p:cBhvr>
                                        <p:cTn id="72"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73"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The disc </a:t>
            </a:r>
            <a:r>
              <a:rPr lang="da-DK" dirty="0" err="1" smtClean="0"/>
              <a:t>brake</a:t>
            </a:r>
            <a:r>
              <a:rPr lang="da-DK" dirty="0" smtClean="0"/>
              <a:t> system</a:t>
            </a:r>
            <a:endParaRPr lang="da-DK" dirty="0"/>
          </a:p>
        </p:txBody>
      </p:sp>
      <p:sp>
        <p:nvSpPr>
          <p:cNvPr id="5" name="Rektangel 4"/>
          <p:cNvSpPr/>
          <p:nvPr/>
        </p:nvSpPr>
        <p:spPr>
          <a:xfrm>
            <a:off x="755576" y="6084004"/>
            <a:ext cx="6411144" cy="369332"/>
          </a:xfrm>
          <a:prstGeom prst="rect">
            <a:avLst/>
          </a:prstGeom>
        </p:spPr>
        <p:txBody>
          <a:bodyPr wrap="square">
            <a:spAutoFit/>
          </a:bodyPr>
          <a:lstStyle/>
          <a:p>
            <a:r>
              <a:rPr lang="da-DK" dirty="0">
                <a:hlinkClick r:id="rId2"/>
              </a:rPr>
              <a:t>http://www.youtube.com/watch?v=Mmls5foCor0</a:t>
            </a:r>
            <a:endParaRPr lang="da-DK"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474" y="980728"/>
            <a:ext cx="565255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130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7240599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8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Billed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8844" y="3717032"/>
            <a:ext cx="3335644" cy="3121954"/>
          </a:xfrm>
          <a:prstGeom prst="rect">
            <a:avLst/>
          </a:prstGeom>
        </p:spPr>
      </p:pic>
      <p:pic>
        <p:nvPicPr>
          <p:cNvPr id="8" name="Bille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1818" y="1007368"/>
            <a:ext cx="4076686" cy="2853680"/>
          </a:xfrm>
          <a:prstGeom prst="rect">
            <a:avLst/>
          </a:prstGeom>
        </p:spPr>
      </p:pic>
      <p:sp>
        <p:nvSpPr>
          <p:cNvPr id="2" name="Titel 1"/>
          <p:cNvSpPr>
            <a:spLocks noGrp="1"/>
          </p:cNvSpPr>
          <p:nvPr>
            <p:ph type="title"/>
          </p:nvPr>
        </p:nvSpPr>
        <p:spPr/>
        <p:txBody>
          <a:bodyPr/>
          <a:lstStyle/>
          <a:p>
            <a:r>
              <a:rPr lang="da-DK" dirty="0" err="1" smtClean="0"/>
              <a:t>Brake</a:t>
            </a:r>
            <a:r>
              <a:rPr lang="da-DK" dirty="0" smtClean="0"/>
              <a:t> discs</a:t>
            </a:r>
            <a:endParaRPr lang="da-DK" dirty="0"/>
          </a:p>
        </p:txBody>
      </p:sp>
      <p:pic>
        <p:nvPicPr>
          <p:cNvPr id="7" name="Picture 19"/>
          <p:cNvPicPr>
            <a:picLocks noChangeAspect="1" noChangeArrowheads="1"/>
          </p:cNvPicPr>
          <p:nvPr/>
        </p:nvPicPr>
        <p:blipFill>
          <a:blip r:embed="rId8"/>
          <a:srcRect/>
          <a:stretch>
            <a:fillRect/>
          </a:stretch>
        </p:blipFill>
        <p:spPr bwMode="auto">
          <a:xfrm>
            <a:off x="393065" y="1556792"/>
            <a:ext cx="4345604" cy="2808311"/>
          </a:xfrm>
          <a:prstGeom prst="rect">
            <a:avLst/>
          </a:prstGeom>
          <a:noFill/>
          <a:ln w="9525">
            <a:noFill/>
            <a:miter lim="800000"/>
            <a:headEnd/>
            <a:tailEnd/>
          </a:ln>
        </p:spPr>
      </p:pic>
      <p:sp>
        <p:nvSpPr>
          <p:cNvPr id="10" name="Højrepil 9"/>
          <p:cNvSpPr/>
          <p:nvPr/>
        </p:nvSpPr>
        <p:spPr>
          <a:xfrm>
            <a:off x="107504" y="2558826"/>
            <a:ext cx="1440160" cy="8640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Standard</a:t>
            </a:r>
            <a:endParaRPr lang="da-DK" dirty="0"/>
          </a:p>
        </p:txBody>
      </p:sp>
      <p:sp>
        <p:nvSpPr>
          <p:cNvPr id="11" name="Højrepil 10"/>
          <p:cNvSpPr/>
          <p:nvPr/>
        </p:nvSpPr>
        <p:spPr>
          <a:xfrm>
            <a:off x="3851920" y="1844824"/>
            <a:ext cx="1872208" cy="8640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High </a:t>
            </a:r>
            <a:r>
              <a:rPr lang="da-DK" dirty="0" err="1" smtClean="0"/>
              <a:t>Carbon</a:t>
            </a:r>
            <a:endParaRPr lang="da-DK" dirty="0"/>
          </a:p>
        </p:txBody>
      </p:sp>
      <p:sp>
        <p:nvSpPr>
          <p:cNvPr id="12" name="Højrepil 11"/>
          <p:cNvSpPr/>
          <p:nvPr/>
        </p:nvSpPr>
        <p:spPr>
          <a:xfrm>
            <a:off x="4716016" y="4509120"/>
            <a:ext cx="1872208" cy="8640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smtClean="0"/>
              <a:t>Coated</a:t>
            </a:r>
            <a:endParaRPr lang="da-DK" dirty="0"/>
          </a:p>
        </p:txBody>
      </p:sp>
      <p:pic>
        <p:nvPicPr>
          <p:cNvPr id="6" name="Billede 5" descr="skive_abs.gif"/>
          <p:cNvPicPr>
            <a:picLocks noChangeAspect="1"/>
          </p:cNvPicPr>
          <p:nvPr/>
        </p:nvPicPr>
        <p:blipFill>
          <a:blip r:embed="rId9"/>
          <a:srcRect/>
          <a:stretch>
            <a:fillRect/>
          </a:stretch>
        </p:blipFill>
        <p:spPr bwMode="auto">
          <a:xfrm rot="2700000" flipH="1">
            <a:off x="1998703" y="4211264"/>
            <a:ext cx="2498241" cy="2337463"/>
          </a:xfrm>
          <a:prstGeom prst="rect">
            <a:avLst/>
          </a:prstGeom>
          <a:noFill/>
          <a:ln w="9525">
            <a:noFill/>
            <a:miter lim="800000"/>
            <a:headEnd/>
            <a:tailEnd/>
          </a:ln>
        </p:spPr>
      </p:pic>
      <p:sp>
        <p:nvSpPr>
          <p:cNvPr id="9" name="Højrepil 8"/>
          <p:cNvSpPr/>
          <p:nvPr/>
        </p:nvSpPr>
        <p:spPr>
          <a:xfrm>
            <a:off x="107504" y="5445224"/>
            <a:ext cx="2448272" cy="8640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With ABS and </a:t>
            </a:r>
            <a:r>
              <a:rPr lang="da-DK" dirty="0" err="1" smtClean="0"/>
              <a:t>bearing</a:t>
            </a:r>
            <a:endParaRPr lang="da-DK" dirty="0"/>
          </a:p>
        </p:txBody>
      </p:sp>
    </p:spTree>
    <p:extLst>
      <p:ext uri="{BB962C8B-B14F-4D97-AF65-F5344CB8AC3E}">
        <p14:creationId xmlns:p14="http://schemas.microsoft.com/office/powerpoint/2010/main" val="42599429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ontortema">
  <a:themeElements>
    <a:clrScheme name="Brugerdefineret sbs">
      <a:dk1>
        <a:srgbClr val="F2F2F2"/>
      </a:dk1>
      <a:lt1>
        <a:srgbClr val="F2F2F2"/>
      </a:lt1>
      <a:dk2>
        <a:srgbClr val="565656"/>
      </a:dk2>
      <a:lt2>
        <a:srgbClr val="EEECE1"/>
      </a:lt2>
      <a:accent1>
        <a:srgbClr val="FF0000"/>
      </a:accent1>
      <a:accent2>
        <a:srgbClr val="565656"/>
      </a:accent2>
      <a:accent3>
        <a:srgbClr val="181818"/>
      </a:accent3>
      <a:accent4>
        <a:srgbClr val="FAC08F"/>
      </a:accent4>
      <a:accent5>
        <a:srgbClr val="FF0000"/>
      </a:accent5>
      <a:accent6>
        <a:srgbClr val="FAC08F"/>
      </a:accent6>
      <a:hlink>
        <a:srgbClr val="FF0000"/>
      </a:hlink>
      <a:folHlink>
        <a:srgbClr val="FAC08F"/>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ugerdefineret design">
  <a:themeElements>
    <a:clrScheme name="Brugerdefineret sbs">
      <a:dk1>
        <a:srgbClr val="F2F2F2"/>
      </a:dk1>
      <a:lt1>
        <a:srgbClr val="F2F2F2"/>
      </a:lt1>
      <a:dk2>
        <a:srgbClr val="565656"/>
      </a:dk2>
      <a:lt2>
        <a:srgbClr val="EEECE1"/>
      </a:lt2>
      <a:accent1>
        <a:srgbClr val="565656"/>
      </a:accent1>
      <a:accent2>
        <a:srgbClr val="FF0000"/>
      </a:accent2>
      <a:accent3>
        <a:srgbClr val="181818"/>
      </a:accent3>
      <a:accent4>
        <a:srgbClr val="FAC08F"/>
      </a:accent4>
      <a:accent5>
        <a:srgbClr val="FF0000"/>
      </a:accent5>
      <a:accent6>
        <a:srgbClr val="FAC08F"/>
      </a:accent6>
      <a:hlink>
        <a:srgbClr val="FF0000"/>
      </a:hlink>
      <a:folHlink>
        <a:srgbClr val="92D050"/>
      </a:folHlink>
    </a:clrScheme>
    <a:fontScheme name="Brugerdefineret sbs">
      <a:majorFont>
        <a:latin typeface="Arial Narrow"/>
        <a:ea typeface=""/>
        <a:cs typeface=""/>
      </a:majorFont>
      <a:minorFont>
        <a:latin typeface="Calibri"/>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rugerdefineret design">
  <a:themeElements>
    <a:clrScheme name="Brugerdefineret sbs">
      <a:dk1>
        <a:srgbClr val="F2F2F2"/>
      </a:dk1>
      <a:lt1>
        <a:srgbClr val="F2F2F2"/>
      </a:lt1>
      <a:dk2>
        <a:srgbClr val="565656"/>
      </a:dk2>
      <a:lt2>
        <a:srgbClr val="EEECE1"/>
      </a:lt2>
      <a:accent1>
        <a:srgbClr val="565656"/>
      </a:accent1>
      <a:accent2>
        <a:srgbClr val="FF0000"/>
      </a:accent2>
      <a:accent3>
        <a:srgbClr val="181818"/>
      </a:accent3>
      <a:accent4>
        <a:srgbClr val="FAC08F"/>
      </a:accent4>
      <a:accent5>
        <a:srgbClr val="FF0000"/>
      </a:accent5>
      <a:accent6>
        <a:srgbClr val="FAC08F"/>
      </a:accent6>
      <a:hlink>
        <a:srgbClr val="FF0000"/>
      </a:hlink>
      <a:folHlink>
        <a:srgbClr val="92D050"/>
      </a:folHlink>
    </a:clrScheme>
    <a:fontScheme name="Brugerdefineret sbs">
      <a:majorFont>
        <a:latin typeface="Arial Narrow"/>
        <a:ea typeface=""/>
        <a:cs typeface=""/>
      </a:majorFont>
      <a:minorFont>
        <a:latin typeface="Calibri"/>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rugerdefineret design">
  <a:themeElements>
    <a:clrScheme name="Brugerdefineret sbs">
      <a:dk1>
        <a:srgbClr val="F2F2F2"/>
      </a:dk1>
      <a:lt1>
        <a:srgbClr val="F2F2F2"/>
      </a:lt1>
      <a:dk2>
        <a:srgbClr val="565656"/>
      </a:dk2>
      <a:lt2>
        <a:srgbClr val="EEECE1"/>
      </a:lt2>
      <a:accent1>
        <a:srgbClr val="565656"/>
      </a:accent1>
      <a:accent2>
        <a:srgbClr val="FF0000"/>
      </a:accent2>
      <a:accent3>
        <a:srgbClr val="181818"/>
      </a:accent3>
      <a:accent4>
        <a:srgbClr val="FAC08F"/>
      </a:accent4>
      <a:accent5>
        <a:srgbClr val="FF0000"/>
      </a:accent5>
      <a:accent6>
        <a:srgbClr val="FAC08F"/>
      </a:accent6>
      <a:hlink>
        <a:srgbClr val="FF0000"/>
      </a:hlink>
      <a:folHlink>
        <a:srgbClr val="92D050"/>
      </a:folHlink>
    </a:clrScheme>
    <a:fontScheme name="Brugerdefineret sbs">
      <a:majorFont>
        <a:latin typeface="Arial Narrow"/>
        <a:ea typeface=""/>
        <a:cs typeface=""/>
      </a:majorFont>
      <a:minorFont>
        <a:latin typeface="Calibri"/>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2475</Words>
  <Application>Microsoft Office PowerPoint</Application>
  <PresentationFormat>Apresentação na tela (4:3)</PresentationFormat>
  <Paragraphs>526</Paragraphs>
  <Slides>55</Slides>
  <Notes>0</Notes>
  <HiddenSlides>0</HiddenSlides>
  <MMClips>0</MMClips>
  <ScaleCrop>false</ScaleCrop>
  <HeadingPairs>
    <vt:vector size="6" baseType="variant">
      <vt:variant>
        <vt:lpstr>Tema</vt:lpstr>
      </vt:variant>
      <vt:variant>
        <vt:i4>7</vt:i4>
      </vt:variant>
      <vt:variant>
        <vt:lpstr>Servidores OLE incorporados</vt:lpstr>
      </vt:variant>
      <vt:variant>
        <vt:i4>1</vt:i4>
      </vt:variant>
      <vt:variant>
        <vt:lpstr>Títulos de slides</vt:lpstr>
      </vt:variant>
      <vt:variant>
        <vt:i4>55</vt:i4>
      </vt:variant>
    </vt:vector>
  </HeadingPairs>
  <TitlesOfParts>
    <vt:vector size="63" baseType="lpstr">
      <vt:lpstr>Kontortema</vt:lpstr>
      <vt:lpstr>Brugerdefineret design</vt:lpstr>
      <vt:lpstr>1_Brugerdefineret design</vt:lpstr>
      <vt:lpstr>2_Brugerdefineret design</vt:lpstr>
      <vt:lpstr>Office-tema</vt:lpstr>
      <vt:lpstr>1_Office-tema</vt:lpstr>
      <vt:lpstr>2_Office-tema</vt:lpstr>
      <vt:lpstr>think-cell Slide</vt:lpstr>
      <vt:lpstr>NK Autoparts</vt:lpstr>
      <vt:lpstr>What is NK?</vt:lpstr>
      <vt:lpstr>Part types</vt:lpstr>
      <vt:lpstr>Geography </vt:lpstr>
      <vt:lpstr>Vehicle types</vt:lpstr>
      <vt:lpstr>Market Segmentation</vt:lpstr>
      <vt:lpstr>Brake parts</vt:lpstr>
      <vt:lpstr>The disc brake system</vt:lpstr>
      <vt:lpstr>Brake discs</vt:lpstr>
      <vt:lpstr>Brake discs – range options</vt:lpstr>
      <vt:lpstr>Brake discs – dimensions &amp; tolerances</vt:lpstr>
      <vt:lpstr>Brake discs - composition</vt:lpstr>
      <vt:lpstr>Brake discs – cast quality</vt:lpstr>
      <vt:lpstr>Brake discs – ak master test / Dyno</vt:lpstr>
      <vt:lpstr>Coated brake discs</vt:lpstr>
      <vt:lpstr>Brake discs coating</vt:lpstr>
      <vt:lpstr>Brake discs – box concepts</vt:lpstr>
      <vt:lpstr>Brake discs – product marking</vt:lpstr>
      <vt:lpstr>Brake discs – fitting instruction</vt:lpstr>
      <vt:lpstr>Brake discs – trouble shooting</vt:lpstr>
      <vt:lpstr>Brake discs – trouble shooting</vt:lpstr>
      <vt:lpstr>Brake discs – trouble shooting</vt:lpstr>
      <vt:lpstr>Brake discs – trouble shooting</vt:lpstr>
      <vt:lpstr>Brake discs – trouble shooting</vt:lpstr>
      <vt:lpstr>Brake discs – trouble shooting</vt:lpstr>
      <vt:lpstr>Brake discs – trouble shooting</vt:lpstr>
      <vt:lpstr>Brake pads</vt:lpstr>
      <vt:lpstr>Brake pads – wear indicators</vt:lpstr>
      <vt:lpstr>Brake pads – accessory parts</vt:lpstr>
      <vt:lpstr>The drum brake system</vt:lpstr>
      <vt:lpstr>Brake shoes – standard sets</vt:lpstr>
      <vt:lpstr>Brake shoe – standard sets</vt:lpstr>
      <vt:lpstr>Brake shoes – premounted kits</vt:lpstr>
      <vt:lpstr>Brake shoes – premounted kits</vt:lpstr>
      <vt:lpstr>Brake drums</vt:lpstr>
      <vt:lpstr>Steering parts</vt:lpstr>
      <vt:lpstr>Steering parts</vt:lpstr>
      <vt:lpstr>Transmission – CV joints</vt:lpstr>
      <vt:lpstr>Transmission – CV boot kits</vt:lpstr>
      <vt:lpstr>Clutch parts</vt:lpstr>
      <vt:lpstr>Clutch parts</vt:lpstr>
      <vt:lpstr>Clutch parts - kits</vt:lpstr>
      <vt:lpstr>Clutch parts - Dual mass fly wheel</vt:lpstr>
      <vt:lpstr>Electrical and Engine components</vt:lpstr>
      <vt:lpstr>The nk brand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Sie Kjærsgaard Jensen</dc:creator>
  <cp:lastModifiedBy>Diamantino Sousa</cp:lastModifiedBy>
  <cp:revision>177</cp:revision>
  <cp:lastPrinted>2015-10-09T08:29:25Z</cp:lastPrinted>
  <dcterms:created xsi:type="dcterms:W3CDTF">2014-08-04T21:24:39Z</dcterms:created>
  <dcterms:modified xsi:type="dcterms:W3CDTF">2017-03-07T09:49:13Z</dcterms:modified>
</cp:coreProperties>
</file>