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4"/>
  </p:handoutMasterIdLst>
  <p:sldIdLst>
    <p:sldId id="256" r:id="rId2"/>
    <p:sldId id="257" r:id="rId3"/>
  </p:sldIdLst>
  <p:sldSz cx="7562850" cy="10688638"/>
  <p:notesSz cx="6789738" cy="9929813"/>
  <p:defaultTextStyle>
    <a:defPPr>
      <a:defRPr lang="fr-FR"/>
    </a:defPPr>
    <a:lvl1pPr marL="0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60" y="1920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5947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ABAC3-A6EC-1642-92BE-FCB76B03E6CA}" type="datetimeFigureOut">
              <a:rPr lang="fr-FR" smtClean="0"/>
              <a:pPr/>
              <a:t>17/09/2015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5947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52C34E-FBB6-414F-952A-9672AEBAD5E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6488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7214" y="3320408"/>
            <a:ext cx="6428423" cy="2291129"/>
          </a:xfrm>
          <a:prstGeom prst="rect">
            <a:avLst/>
          </a:prstGeom>
        </p:spPr>
        <p:txBody>
          <a:bodyPr lIns="99551" tIns="49775" rIns="99551" bIns="49775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34428" y="6056896"/>
            <a:ext cx="5293995" cy="2731540"/>
          </a:xfrm>
          <a:prstGeom prst="rect">
            <a:avLst/>
          </a:prstGeom>
        </p:spPr>
        <p:txBody>
          <a:bodyPr lIns="99551" tIns="49775" rIns="99551" bIns="49775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8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6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lIns="99551" tIns="49775" rIns="99551" bIns="49775"/>
          <a:lstStyle/>
          <a:p>
            <a:fld id="{F238712B-0578-D749-891D-9819E39188A4}" type="datetimeFigureOut">
              <a:rPr lang="fr-FR" smtClean="0"/>
              <a:pPr/>
              <a:t>17/09/2015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lIns="99551" tIns="49775" rIns="99551" bIns="49775"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lIns="99551" tIns="49775" rIns="99551" bIns="49775"/>
          <a:lstStyle/>
          <a:p>
            <a:fld id="{9DF464FD-1DB4-7849-9FF3-DC0FBF09F2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6090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lIns="99551" tIns="49775" rIns="99551" bIns="49775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78143" y="2494017"/>
            <a:ext cx="6806565" cy="7054007"/>
          </a:xfrm>
          <a:prstGeom prst="rect">
            <a:avLst/>
          </a:prstGeom>
        </p:spPr>
        <p:txBody>
          <a:bodyPr vert="eaVert" lIns="99551" tIns="49775" rIns="99551" bIns="49775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lIns="99551" tIns="49775" rIns="99551" bIns="49775"/>
          <a:lstStyle/>
          <a:p>
            <a:fld id="{F238712B-0578-D749-891D-9819E39188A4}" type="datetimeFigureOut">
              <a:rPr lang="fr-FR" smtClean="0"/>
              <a:pPr/>
              <a:t>17/09/2015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lIns="99551" tIns="49775" rIns="99551" bIns="49775"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lIns="99551" tIns="49775" rIns="99551" bIns="49775"/>
          <a:lstStyle/>
          <a:p>
            <a:fld id="{9DF464FD-1DB4-7849-9FF3-DC0FBF09F2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7535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112299" y="618556"/>
            <a:ext cx="1276231" cy="13172757"/>
          </a:xfrm>
          <a:prstGeom prst="rect">
            <a:avLst/>
          </a:prstGeom>
        </p:spPr>
        <p:txBody>
          <a:bodyPr vert="eaVert" lIns="99551" tIns="49775" rIns="99551" bIns="49775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83607" y="618556"/>
            <a:ext cx="3702646" cy="13172757"/>
          </a:xfrm>
          <a:prstGeom prst="rect">
            <a:avLst/>
          </a:prstGeom>
        </p:spPr>
        <p:txBody>
          <a:bodyPr vert="eaVert" lIns="99551" tIns="49775" rIns="99551" bIns="49775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lIns="99551" tIns="49775" rIns="99551" bIns="49775"/>
          <a:lstStyle/>
          <a:p>
            <a:fld id="{F238712B-0578-D749-891D-9819E39188A4}" type="datetimeFigureOut">
              <a:rPr lang="fr-FR" smtClean="0"/>
              <a:pPr/>
              <a:t>17/09/2015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lIns="99551" tIns="49775" rIns="99551" bIns="49775"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lIns="99551" tIns="49775" rIns="99551" bIns="49775"/>
          <a:lstStyle/>
          <a:p>
            <a:fld id="{9DF464FD-1DB4-7849-9FF3-DC0FBF09F2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4018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lIns="99551" tIns="49775" rIns="99551" bIns="49775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8143" y="2494017"/>
            <a:ext cx="6806565" cy="7054007"/>
          </a:xfrm>
          <a:prstGeom prst="rect">
            <a:avLst/>
          </a:prstGeom>
        </p:spPr>
        <p:txBody>
          <a:bodyPr lIns="99551" tIns="49775" rIns="99551" bIns="49775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lIns="99551" tIns="49775" rIns="99551" bIns="49775"/>
          <a:lstStyle/>
          <a:p>
            <a:fld id="{F238712B-0578-D749-891D-9819E39188A4}" type="datetimeFigureOut">
              <a:rPr lang="fr-FR" smtClean="0"/>
              <a:pPr/>
              <a:t>17/09/2015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lIns="99551" tIns="49775" rIns="99551" bIns="49775"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lIns="99551" tIns="49775" rIns="99551" bIns="49775"/>
          <a:lstStyle/>
          <a:p>
            <a:fld id="{9DF464FD-1DB4-7849-9FF3-DC0FBF09F2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627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7413" y="6868440"/>
            <a:ext cx="6428423" cy="2122883"/>
          </a:xfrm>
          <a:prstGeom prst="rect">
            <a:avLst/>
          </a:prstGeom>
        </p:spPr>
        <p:txBody>
          <a:bodyPr lIns="99551" tIns="49775" rIns="99551" bIns="49775" anchor="t"/>
          <a:lstStyle>
            <a:lvl1pPr algn="l">
              <a:defRPr sz="44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7413" y="4530302"/>
            <a:ext cx="6428423" cy="2338139"/>
          </a:xfrm>
          <a:prstGeom prst="rect">
            <a:avLst/>
          </a:prstGeom>
        </p:spPr>
        <p:txBody>
          <a:bodyPr lIns="99551" tIns="49775" rIns="99551" bIns="49775"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7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5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2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0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87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65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2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0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lIns="99551" tIns="49775" rIns="99551" bIns="49775"/>
          <a:lstStyle/>
          <a:p>
            <a:fld id="{F238712B-0578-D749-891D-9819E39188A4}" type="datetimeFigureOut">
              <a:rPr lang="fr-FR" smtClean="0"/>
              <a:pPr/>
              <a:t>17/09/2015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lIns="99551" tIns="49775" rIns="99551" bIns="49775"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lIns="99551" tIns="49775" rIns="99551" bIns="49775"/>
          <a:lstStyle/>
          <a:p>
            <a:fld id="{9DF464FD-1DB4-7849-9FF3-DC0FBF09F2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379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lIns="99551" tIns="49775" rIns="99551" bIns="49775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83607" y="3602469"/>
            <a:ext cx="2489438" cy="10188845"/>
          </a:xfrm>
          <a:prstGeom prst="rect">
            <a:avLst/>
          </a:prstGeom>
        </p:spPr>
        <p:txBody>
          <a:bodyPr lIns="99551" tIns="49775" rIns="99551" bIns="49775"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899093" y="3602469"/>
            <a:ext cx="2489438" cy="10188845"/>
          </a:xfrm>
          <a:prstGeom prst="rect">
            <a:avLst/>
          </a:prstGeom>
        </p:spPr>
        <p:txBody>
          <a:bodyPr lIns="99551" tIns="49775" rIns="99551" bIns="49775"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lIns="99551" tIns="49775" rIns="99551" bIns="49775"/>
          <a:lstStyle/>
          <a:p>
            <a:fld id="{F238712B-0578-D749-891D-9819E39188A4}" type="datetimeFigureOut">
              <a:rPr lang="fr-FR" smtClean="0"/>
              <a:pPr/>
              <a:t>17/09/2015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lIns="99551" tIns="49775" rIns="99551" bIns="49775"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lIns="99551" tIns="49775" rIns="99551" bIns="49775"/>
          <a:lstStyle/>
          <a:p>
            <a:fld id="{9DF464FD-1DB4-7849-9FF3-DC0FBF09F2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2872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lIns="99551" tIns="49775" rIns="99551" bIns="49775"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  <a:prstGeom prst="rect">
            <a:avLst/>
          </a:prstGeom>
        </p:spPr>
        <p:txBody>
          <a:bodyPr lIns="99551" tIns="49775" rIns="99551" bIns="49775"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  <a:prstGeom prst="rect">
            <a:avLst/>
          </a:prstGeom>
        </p:spPr>
        <p:txBody>
          <a:bodyPr lIns="99551" tIns="49775" rIns="99551" bIns="49775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841824" y="2392573"/>
            <a:ext cx="3342884" cy="997111"/>
          </a:xfrm>
          <a:prstGeom prst="rect">
            <a:avLst/>
          </a:prstGeom>
        </p:spPr>
        <p:txBody>
          <a:bodyPr lIns="99551" tIns="49775" rIns="99551" bIns="49775"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841824" y="3389684"/>
            <a:ext cx="3342884" cy="6158339"/>
          </a:xfrm>
          <a:prstGeom prst="rect">
            <a:avLst/>
          </a:prstGeom>
        </p:spPr>
        <p:txBody>
          <a:bodyPr lIns="99551" tIns="49775" rIns="99551" bIns="49775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lIns="99551" tIns="49775" rIns="99551" bIns="49775"/>
          <a:lstStyle/>
          <a:p>
            <a:fld id="{F238712B-0578-D749-891D-9819E39188A4}" type="datetimeFigureOut">
              <a:rPr lang="fr-FR" smtClean="0"/>
              <a:pPr/>
              <a:t>17/09/2015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lIns="99551" tIns="49775" rIns="99551" bIns="49775"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lIns="99551" tIns="49775" rIns="99551" bIns="49775"/>
          <a:lstStyle/>
          <a:p>
            <a:fld id="{9DF464FD-1DB4-7849-9FF3-DC0FBF09F2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3115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lIns="99551" tIns="49775" rIns="99551" bIns="49775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lIns="99551" tIns="49775" rIns="99551" bIns="49775"/>
          <a:lstStyle/>
          <a:p>
            <a:fld id="{F238712B-0578-D749-891D-9819E39188A4}" type="datetimeFigureOut">
              <a:rPr lang="fr-FR" smtClean="0"/>
              <a:pPr/>
              <a:t>17/09/2015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lIns="99551" tIns="49775" rIns="99551" bIns="49775"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lIns="99551" tIns="49775" rIns="99551" bIns="49775"/>
          <a:lstStyle/>
          <a:p>
            <a:fld id="{9DF464FD-1DB4-7849-9FF3-DC0FBF09F2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128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lIns="99551" tIns="49775" rIns="99551" bIns="49775"/>
          <a:lstStyle/>
          <a:p>
            <a:fld id="{F238712B-0578-D749-891D-9819E39188A4}" type="datetimeFigureOut">
              <a:rPr lang="fr-FR" smtClean="0"/>
              <a:pPr/>
              <a:t>17/09/2015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lIns="99551" tIns="49775" rIns="99551" bIns="49775"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lIns="99551" tIns="49775" rIns="99551" bIns="49775"/>
          <a:lstStyle/>
          <a:p>
            <a:fld id="{9DF464FD-1DB4-7849-9FF3-DC0FBF09F2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149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1"/>
          </a:xfrm>
          <a:prstGeom prst="rect">
            <a:avLst/>
          </a:prstGeom>
        </p:spPr>
        <p:txBody>
          <a:bodyPr lIns="99551" tIns="49775" rIns="99551" bIns="49775" anchor="b"/>
          <a:lstStyle>
            <a:lvl1pPr algn="l">
              <a:defRPr sz="22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4" cy="9122457"/>
          </a:xfrm>
          <a:prstGeom prst="rect">
            <a:avLst/>
          </a:prstGeom>
        </p:spPr>
        <p:txBody>
          <a:bodyPr lIns="99551" tIns="49775" rIns="99551" bIns="49775"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  <a:prstGeom prst="rect">
            <a:avLst/>
          </a:prstGeom>
        </p:spPr>
        <p:txBody>
          <a:bodyPr lIns="99551" tIns="49775" rIns="99551" bIns="49775"/>
          <a:lstStyle>
            <a:lvl1pPr marL="0" indent="0">
              <a:buNone/>
              <a:defRPr sz="15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lIns="99551" tIns="49775" rIns="99551" bIns="49775"/>
          <a:lstStyle/>
          <a:p>
            <a:fld id="{F238712B-0578-D749-891D-9819E39188A4}" type="datetimeFigureOut">
              <a:rPr lang="fr-FR" smtClean="0"/>
              <a:pPr/>
              <a:t>17/09/2015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lIns="99551" tIns="49775" rIns="99551" bIns="49775"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lIns="99551" tIns="49775" rIns="99551" bIns="49775"/>
          <a:lstStyle/>
          <a:p>
            <a:fld id="{9DF464FD-1DB4-7849-9FF3-DC0FBF09F2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6430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  <a:prstGeom prst="rect">
            <a:avLst/>
          </a:prstGeom>
        </p:spPr>
        <p:txBody>
          <a:bodyPr lIns="99551" tIns="49775" rIns="99551" bIns="49775" anchor="b"/>
          <a:lstStyle>
            <a:lvl1pPr algn="l">
              <a:defRPr sz="22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  <a:prstGeom prst="rect">
            <a:avLst/>
          </a:prstGeom>
        </p:spPr>
        <p:txBody>
          <a:bodyPr lIns="99551" tIns="49775" rIns="99551" bIns="49775"/>
          <a:lstStyle>
            <a:lvl1pPr marL="0" indent="0">
              <a:buNone/>
              <a:defRPr sz="3500"/>
            </a:lvl1pPr>
            <a:lvl2pPr marL="497754" indent="0">
              <a:buNone/>
              <a:defRPr sz="3000"/>
            </a:lvl2pPr>
            <a:lvl3pPr marL="995507" indent="0">
              <a:buNone/>
              <a:defRPr sz="2600"/>
            </a:lvl3pPr>
            <a:lvl4pPr marL="1493261" indent="0">
              <a:buNone/>
              <a:defRPr sz="2200"/>
            </a:lvl4pPr>
            <a:lvl5pPr marL="1991015" indent="0">
              <a:buNone/>
              <a:defRPr sz="2200"/>
            </a:lvl5pPr>
            <a:lvl6pPr marL="2488768" indent="0">
              <a:buNone/>
              <a:defRPr sz="2200"/>
            </a:lvl6pPr>
            <a:lvl7pPr marL="2986522" indent="0">
              <a:buNone/>
              <a:defRPr sz="2200"/>
            </a:lvl7pPr>
            <a:lvl8pPr marL="3484275" indent="0">
              <a:buNone/>
              <a:defRPr sz="2200"/>
            </a:lvl8pPr>
            <a:lvl9pPr marL="3982029" indent="0">
              <a:buNone/>
              <a:defRPr sz="2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82372" y="8365345"/>
            <a:ext cx="4537710" cy="1254429"/>
          </a:xfrm>
          <a:prstGeom prst="rect">
            <a:avLst/>
          </a:prstGeom>
        </p:spPr>
        <p:txBody>
          <a:bodyPr lIns="99551" tIns="49775" rIns="99551" bIns="49775"/>
          <a:lstStyle>
            <a:lvl1pPr marL="0" indent="0">
              <a:buNone/>
              <a:defRPr sz="15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lIns="99551" tIns="49775" rIns="99551" bIns="49775"/>
          <a:lstStyle/>
          <a:p>
            <a:fld id="{F238712B-0578-D749-891D-9819E39188A4}" type="datetimeFigureOut">
              <a:rPr lang="fr-FR" smtClean="0"/>
              <a:pPr/>
              <a:t>17/09/2015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lIns="99551" tIns="49775" rIns="99551" bIns="49775"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lIns="99551" tIns="49775" rIns="99551" bIns="49775"/>
          <a:lstStyle/>
          <a:p>
            <a:fld id="{9DF464FD-1DB4-7849-9FF3-DC0FBF09F2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927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HD 2To:01_Encours:MP • Hutchinson Bulletin Technique A4 PPT :HUTCH---Backrground-TechNews---Red.png"/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" y="5874"/>
            <a:ext cx="7548245" cy="1067689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 de texte 12"/>
          <p:cNvSpPr txBox="1"/>
          <p:nvPr userDrawn="1"/>
        </p:nvSpPr>
        <p:spPr>
          <a:xfrm>
            <a:off x="337494" y="9876472"/>
            <a:ext cx="3361267" cy="438508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9551" tIns="49775" rIns="99551" bIns="4977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fr-FR" sz="1500" dirty="0" err="1">
                <a:solidFill>
                  <a:srgbClr val="CD1619"/>
                </a:solidFill>
                <a:effectLst/>
                <a:latin typeface="ArialMT"/>
                <a:ea typeface="ＭＳ Ｐゴシック"/>
                <a:cs typeface="ArialMT"/>
              </a:rPr>
              <a:t>www.hutchinsonaftermaket.com</a:t>
            </a:r>
            <a:endParaRPr lang="fr-FR" sz="1300" dirty="0">
              <a:solidFill>
                <a:srgbClr val="000000"/>
              </a:solidFill>
              <a:effectLst/>
              <a:latin typeface="MinionPro-Regular"/>
              <a:ea typeface="ＭＳ Ｐゴシック"/>
              <a:cs typeface="MinionPr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4062929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97754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15" indent="-373315" algn="l" defTabSz="497754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850" indent="-311096" algn="l" defTabSz="497754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384" indent="-248877" algn="l" defTabSz="49775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138" indent="-248877" algn="l" defTabSz="497754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9891" indent="-248877" algn="l" defTabSz="497754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7645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399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152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906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1126809" y="5343525"/>
            <a:ext cx="4998953" cy="1905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dirty="0"/>
          </a:p>
        </p:txBody>
      </p:sp>
      <p:sp>
        <p:nvSpPr>
          <p:cNvPr id="16" name="Zone de texte 6"/>
          <p:cNvSpPr txBox="1"/>
          <p:nvPr/>
        </p:nvSpPr>
        <p:spPr>
          <a:xfrm>
            <a:off x="1050608" y="1470496"/>
            <a:ext cx="5842000" cy="80010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fr-FR" sz="1200" b="1" dirty="0">
                <a:solidFill>
                  <a:srgbClr val="FF0000"/>
                </a:solidFill>
                <a:effectLst/>
                <a:latin typeface="Arial-BoldMT"/>
                <a:ea typeface="ＭＳ Ｐゴシック"/>
                <a:cs typeface="Arial-BoldMT"/>
              </a:rPr>
              <a:t>N</a:t>
            </a:r>
            <a:r>
              <a:rPr lang="fr-FR" sz="1200" b="1">
                <a:solidFill>
                  <a:srgbClr val="FF0000"/>
                </a:solidFill>
                <a:effectLst/>
                <a:latin typeface="Arial-BoldMT"/>
                <a:ea typeface="ＭＳ Ｐゴシック"/>
                <a:cs typeface="Arial-BoldMT"/>
              </a:rPr>
              <a:t>° </a:t>
            </a:r>
            <a:r>
              <a:rPr lang="fr-FR" sz="1200" b="1" smtClean="0">
                <a:solidFill>
                  <a:srgbClr val="FF0000"/>
                </a:solidFill>
                <a:effectLst/>
                <a:latin typeface="Arial-BoldMT"/>
                <a:ea typeface="ＭＳ Ｐゴシック"/>
                <a:cs typeface="Arial-BoldMT"/>
              </a:rPr>
              <a:t>002</a:t>
            </a:r>
            <a:r>
              <a:rPr lang="fr-FR" sz="1200" b="1" smtClean="0">
                <a:solidFill>
                  <a:schemeClr val="tx2">
                    <a:lumMod val="75000"/>
                  </a:schemeClr>
                </a:solidFill>
                <a:effectLst/>
                <a:latin typeface="Arial-BoldMT"/>
                <a:ea typeface="ＭＳ Ｐゴシック"/>
                <a:cs typeface="Arial-BoldMT"/>
              </a:rPr>
              <a:t> </a:t>
            </a:r>
            <a:r>
              <a:rPr lang="fr-FR" sz="1200" smtClean="0">
                <a:solidFill>
                  <a:srgbClr val="485258"/>
                </a:solidFill>
                <a:latin typeface="ArialMT"/>
                <a:ea typeface="ＭＳ Ｐゴシック"/>
                <a:cs typeface="Arial-BoldMT"/>
              </a:rPr>
              <a:t>09</a:t>
            </a:r>
            <a:r>
              <a:rPr lang="fr-FR" sz="1200" smtClean="0">
                <a:solidFill>
                  <a:srgbClr val="485258"/>
                </a:solidFill>
                <a:effectLst/>
                <a:latin typeface="ArialMT"/>
                <a:ea typeface="ＭＳ Ｐゴシック"/>
                <a:cs typeface="ArialMT"/>
              </a:rPr>
              <a:t>/2015</a:t>
            </a:r>
            <a:endParaRPr lang="fr-FR" sz="1200" dirty="0">
              <a:solidFill>
                <a:srgbClr val="000000"/>
              </a:solidFill>
              <a:effectLst/>
              <a:latin typeface="MinionPro-Regular"/>
              <a:ea typeface="ＭＳ Ｐゴシック"/>
              <a:cs typeface="MinionPro-Regular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fr-FR" sz="1200" b="1" dirty="0" err="1">
                <a:solidFill>
                  <a:srgbClr val="485258"/>
                </a:solidFill>
                <a:effectLst/>
                <a:latin typeface="Arial-BoldMT"/>
                <a:ea typeface="ＭＳ Ｐゴシック"/>
                <a:cs typeface="Arial-BoldMT"/>
              </a:rPr>
              <a:t>Automotive</a:t>
            </a:r>
            <a:r>
              <a:rPr lang="fr-FR" sz="1200" b="1" dirty="0">
                <a:solidFill>
                  <a:srgbClr val="485258"/>
                </a:solidFill>
                <a:effectLst/>
                <a:latin typeface="Arial-BoldMT"/>
                <a:ea typeface="ＭＳ Ｐゴシック"/>
                <a:cs typeface="Arial-BoldMT"/>
              </a:rPr>
              <a:t> </a:t>
            </a:r>
            <a:r>
              <a:rPr lang="fr-FR" sz="1200" b="1" dirty="0" err="1">
                <a:solidFill>
                  <a:srgbClr val="485258"/>
                </a:solidFill>
                <a:effectLst/>
                <a:latin typeface="Arial-BoldMT"/>
                <a:ea typeface="ＭＳ Ｐゴシック"/>
                <a:cs typeface="Arial-BoldMT"/>
              </a:rPr>
              <a:t>spare</a:t>
            </a:r>
            <a:r>
              <a:rPr lang="fr-FR" sz="1200" b="1" dirty="0">
                <a:solidFill>
                  <a:srgbClr val="485258"/>
                </a:solidFill>
                <a:effectLst/>
                <a:latin typeface="Arial-BoldMT"/>
                <a:ea typeface="ＭＳ Ｐゴシック"/>
                <a:cs typeface="Arial-BoldMT"/>
              </a:rPr>
              <a:t> parts</a:t>
            </a:r>
            <a:endParaRPr lang="fr-FR" sz="1200" dirty="0">
              <a:solidFill>
                <a:srgbClr val="000000"/>
              </a:solidFill>
              <a:effectLst/>
              <a:latin typeface="MinionPro-Regular"/>
              <a:ea typeface="ＭＳ Ｐゴシック"/>
              <a:cs typeface="MinionPro-Regular"/>
            </a:endParaRPr>
          </a:p>
          <a:p>
            <a:pPr>
              <a:spcAft>
                <a:spcPts val="0"/>
              </a:spcAft>
            </a:pPr>
            <a:r>
              <a:rPr lang="fr-FR" sz="1000" dirty="0">
                <a:solidFill>
                  <a:srgbClr val="485258"/>
                </a:solidFill>
                <a:effectLst/>
                <a:latin typeface="ArialMT"/>
                <a:ea typeface="ＭＳ Ｐゴシック"/>
                <a:cs typeface="ArialMT"/>
              </a:rPr>
              <a:t>Rechange automobile</a:t>
            </a:r>
            <a:endParaRPr lang="fr-FR" sz="1200" dirty="0">
              <a:effectLst/>
              <a:ea typeface="ＭＳ Ｐゴシック"/>
              <a:cs typeface="Times New Roman"/>
            </a:endParaRPr>
          </a:p>
        </p:txBody>
      </p:sp>
      <p:sp>
        <p:nvSpPr>
          <p:cNvPr id="17" name="Zone de texte 4"/>
          <p:cNvSpPr txBox="1"/>
          <p:nvPr/>
        </p:nvSpPr>
        <p:spPr>
          <a:xfrm>
            <a:off x="1050608" y="2270596"/>
            <a:ext cx="5959792" cy="6195163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fr-FR" sz="2400" dirty="0" smtClean="0">
                <a:solidFill>
                  <a:srgbClr val="485258"/>
                </a:solidFill>
                <a:latin typeface="ArialMT"/>
                <a:ea typeface="ＭＳ Ｐゴシック"/>
                <a:cs typeface="ArialMT"/>
              </a:rPr>
              <a:t>How </a:t>
            </a:r>
            <a:r>
              <a:rPr lang="fr-FR" sz="2400" dirty="0" err="1" smtClean="0">
                <a:solidFill>
                  <a:srgbClr val="485258"/>
                </a:solidFill>
                <a:latin typeface="ArialMT"/>
                <a:ea typeface="ＭＳ Ｐゴシック"/>
                <a:cs typeface="ArialMT"/>
              </a:rPr>
              <a:t>can</a:t>
            </a:r>
            <a:r>
              <a:rPr lang="fr-FR" sz="2400" dirty="0" smtClean="0">
                <a:solidFill>
                  <a:srgbClr val="485258"/>
                </a:solidFill>
                <a:latin typeface="ArialMT"/>
                <a:ea typeface="ＭＳ Ｐゴシック"/>
                <a:cs typeface="ArialMT"/>
              </a:rPr>
              <a:t> </a:t>
            </a:r>
            <a:r>
              <a:rPr lang="fr-FR" sz="2400" dirty="0" err="1" smtClean="0">
                <a:solidFill>
                  <a:srgbClr val="485258"/>
                </a:solidFill>
                <a:latin typeface="ArialMT"/>
                <a:ea typeface="ＭＳ Ｐゴシック"/>
                <a:cs typeface="ArialMT"/>
              </a:rPr>
              <a:t>we</a:t>
            </a:r>
            <a:r>
              <a:rPr lang="fr-FR" sz="2400" dirty="0" smtClean="0">
                <a:solidFill>
                  <a:srgbClr val="485258"/>
                </a:solidFill>
                <a:latin typeface="ArialMT"/>
                <a:ea typeface="ＭＳ Ｐゴシック"/>
                <a:cs typeface="ArialMT"/>
              </a:rPr>
              <a:t> check the </a:t>
            </a:r>
            <a:r>
              <a:rPr lang="fr-FR" sz="2400" dirty="0" err="1" smtClean="0">
                <a:solidFill>
                  <a:srgbClr val="485258"/>
                </a:solidFill>
                <a:latin typeface="ArialMT"/>
                <a:ea typeface="ＭＳ Ｐゴシック"/>
                <a:cs typeface="ArialMT"/>
              </a:rPr>
              <a:t>proper</a:t>
            </a:r>
            <a:r>
              <a:rPr lang="fr-FR" sz="2400" dirty="0" smtClean="0">
                <a:solidFill>
                  <a:srgbClr val="485258"/>
                </a:solidFill>
                <a:latin typeface="ArialMT"/>
                <a:ea typeface="ＭＳ Ｐゴシック"/>
                <a:cs typeface="ArialMT"/>
              </a:rPr>
              <a:t> </a:t>
            </a:r>
            <a:r>
              <a:rPr lang="fr-FR" sz="2400" dirty="0" err="1" smtClean="0">
                <a:solidFill>
                  <a:srgbClr val="485258"/>
                </a:solidFill>
                <a:latin typeface="ArialMT"/>
                <a:ea typeface="ＭＳ Ｐゴシック"/>
                <a:cs typeface="ArialMT"/>
              </a:rPr>
              <a:t>functioning</a:t>
            </a:r>
            <a:r>
              <a:rPr lang="fr-FR" sz="2400" dirty="0" smtClean="0">
                <a:solidFill>
                  <a:srgbClr val="485258"/>
                </a:solidFill>
                <a:latin typeface="ArialMT"/>
                <a:ea typeface="ＭＳ Ｐゴシック"/>
                <a:cs typeface="ArialMT"/>
              </a:rPr>
              <a:t> of the </a:t>
            </a:r>
            <a:r>
              <a:rPr lang="fr-FR" sz="2400" dirty="0" err="1" smtClean="0">
                <a:solidFill>
                  <a:srgbClr val="485258"/>
                </a:solidFill>
                <a:latin typeface="ArialMT"/>
                <a:ea typeface="ＭＳ Ｐゴシック"/>
                <a:cs typeface="ArialMT"/>
              </a:rPr>
              <a:t>overrunning</a:t>
            </a:r>
            <a:r>
              <a:rPr lang="fr-FR" sz="2400" dirty="0" smtClean="0">
                <a:solidFill>
                  <a:srgbClr val="485258"/>
                </a:solidFill>
                <a:latin typeface="ArialMT"/>
                <a:ea typeface="ＭＳ Ｐゴシック"/>
                <a:cs typeface="ArialMT"/>
              </a:rPr>
              <a:t> </a:t>
            </a:r>
            <a:r>
              <a:rPr lang="fr-FR" sz="2400" dirty="0" err="1" smtClean="0">
                <a:solidFill>
                  <a:srgbClr val="485258"/>
                </a:solidFill>
                <a:latin typeface="ArialMT"/>
                <a:ea typeface="ＭＳ Ｐゴシック"/>
                <a:cs typeface="ArialMT"/>
              </a:rPr>
              <a:t>alternator</a:t>
            </a:r>
            <a:r>
              <a:rPr lang="fr-FR" sz="2400" dirty="0" smtClean="0">
                <a:solidFill>
                  <a:srgbClr val="485258"/>
                </a:solidFill>
                <a:latin typeface="ArialMT"/>
                <a:ea typeface="ＭＳ Ｐゴシック"/>
                <a:cs typeface="ArialMT"/>
              </a:rPr>
              <a:t> </a:t>
            </a:r>
            <a:r>
              <a:rPr lang="fr-FR" sz="2400" dirty="0" err="1" smtClean="0">
                <a:solidFill>
                  <a:srgbClr val="485258"/>
                </a:solidFill>
                <a:latin typeface="ArialMT"/>
                <a:ea typeface="ＭＳ Ｐゴシック"/>
                <a:cs typeface="ArialMT"/>
              </a:rPr>
              <a:t>pulley</a:t>
            </a:r>
            <a:r>
              <a:rPr lang="fr-FR" sz="2400" dirty="0" smtClean="0">
                <a:solidFill>
                  <a:srgbClr val="485258"/>
                </a:solidFill>
                <a:latin typeface="ArialMT"/>
                <a:ea typeface="ＭＳ Ｐゴシック"/>
                <a:cs typeface="ArialMT"/>
              </a:rPr>
              <a:t>?</a:t>
            </a:r>
          </a:p>
          <a:p>
            <a:pPr lvl="0"/>
            <a:endParaRPr lang="fr-FR" sz="1200" dirty="0">
              <a:solidFill>
                <a:srgbClr val="000000"/>
              </a:solidFill>
              <a:effectLst/>
              <a:latin typeface="MinionPro-Regular"/>
              <a:ea typeface="ＭＳ Ｐゴシック"/>
              <a:cs typeface="MinionPro-Regular"/>
            </a:endParaRPr>
          </a:p>
          <a:p>
            <a:pPr algn="just"/>
            <a:r>
              <a:rPr lang="fr-FR" sz="1400" dirty="0" smtClean="0">
                <a:solidFill>
                  <a:srgbClr val="FF0000"/>
                </a:solidFill>
                <a:latin typeface="AppleSymbols"/>
                <a:ea typeface="ＭＳ Ｐゴシック"/>
                <a:cs typeface="AppleSymbols"/>
              </a:rPr>
              <a:t>‣</a:t>
            </a:r>
            <a:r>
              <a:rPr lang="fr-FR" sz="1400" b="1" dirty="0" smtClean="0">
                <a:solidFill>
                  <a:srgbClr val="3AA935"/>
                </a:solidFill>
                <a:latin typeface="Arial-BoldMT"/>
                <a:ea typeface="ＭＳ Ｐゴシック"/>
                <a:cs typeface="AppleSymbols"/>
              </a:rPr>
              <a:t> </a:t>
            </a:r>
            <a:r>
              <a:rPr lang="fr-FR" sz="1200" dirty="0" smtClean="0">
                <a:solidFill>
                  <a:srgbClr val="485258"/>
                </a:solidFill>
                <a:latin typeface="ArialMT"/>
                <a:ea typeface="ＭＳ Ｐゴシック"/>
                <a:cs typeface="Arial-BoldMT"/>
              </a:rPr>
              <a:t>It </a:t>
            </a:r>
            <a:r>
              <a:rPr lang="fr-FR" sz="1200" dirty="0" err="1" smtClean="0">
                <a:solidFill>
                  <a:srgbClr val="485258"/>
                </a:solidFill>
                <a:latin typeface="ArialMT"/>
                <a:ea typeface="ＭＳ Ｐゴシック"/>
                <a:cs typeface="Arial-BoldMT"/>
              </a:rPr>
              <a:t>is</a:t>
            </a:r>
            <a:r>
              <a:rPr lang="fr-FR" sz="1200" dirty="0" smtClean="0">
                <a:solidFill>
                  <a:srgbClr val="485258"/>
                </a:solidFill>
                <a:latin typeface="ArialMT"/>
                <a:ea typeface="ＭＳ Ｐゴシック"/>
                <a:cs typeface="Arial-BoldMT"/>
              </a:rPr>
              <a:t> </a:t>
            </a:r>
            <a:r>
              <a:rPr lang="fr-FR" sz="1200" dirty="0" err="1" smtClean="0">
                <a:solidFill>
                  <a:srgbClr val="485258"/>
                </a:solidFill>
                <a:latin typeface="ArialMT"/>
                <a:ea typeface="ＭＳ Ｐゴシック"/>
                <a:cs typeface="Arial-BoldMT"/>
              </a:rPr>
              <a:t>advisable</a:t>
            </a:r>
            <a:r>
              <a:rPr lang="fr-FR" sz="1200" dirty="0" smtClean="0">
                <a:solidFill>
                  <a:srgbClr val="485258"/>
                </a:solidFill>
                <a:latin typeface="ArialMT"/>
                <a:ea typeface="ＭＳ Ｐゴシック"/>
                <a:cs typeface="Arial-BoldMT"/>
              </a:rPr>
              <a:t> to </a:t>
            </a:r>
            <a:r>
              <a:rPr lang="en-US" sz="1200" dirty="0" smtClean="0">
                <a:solidFill>
                  <a:srgbClr val="485258"/>
                </a:solidFill>
                <a:latin typeface="ArialMT"/>
                <a:ea typeface="ＭＳ Ｐゴシック"/>
                <a:cs typeface="Arial-BoldMT"/>
              </a:rPr>
              <a:t>remove the overrunning alternator pulley mounted in the vehicle to check its functioning.</a:t>
            </a:r>
            <a:endParaRPr lang="fr-FR" sz="1200" dirty="0" smtClean="0">
              <a:solidFill>
                <a:srgbClr val="485258"/>
              </a:solidFill>
              <a:latin typeface="ArialMT"/>
              <a:ea typeface="ＭＳ Ｐゴシック"/>
              <a:cs typeface="Arial-BoldMT"/>
            </a:endParaRPr>
          </a:p>
          <a:p>
            <a:pPr algn="just"/>
            <a:endParaRPr lang="fr-FR" sz="1200" dirty="0" smtClean="0">
              <a:solidFill>
                <a:srgbClr val="485258"/>
              </a:solidFill>
              <a:latin typeface="ArialMT"/>
              <a:ea typeface="ＭＳ Ｐゴシック"/>
              <a:cs typeface="Arial-BoldMT"/>
            </a:endParaRPr>
          </a:p>
          <a:p>
            <a:pPr algn="just">
              <a:spcAft>
                <a:spcPts val="565"/>
              </a:spcAft>
            </a:pPr>
            <a:r>
              <a:rPr lang="fr-FR" sz="1300" b="1" dirty="0" err="1" smtClean="0">
                <a:solidFill>
                  <a:srgbClr val="485258"/>
                </a:solidFill>
                <a:latin typeface="ArialMT"/>
                <a:ea typeface="ＭＳ Ｐゴシック"/>
                <a:cs typeface="Arial-BoldMT"/>
              </a:rPr>
              <a:t>Functions</a:t>
            </a:r>
            <a:r>
              <a:rPr lang="fr-FR" sz="1300" b="1" dirty="0" smtClean="0">
                <a:solidFill>
                  <a:srgbClr val="485258"/>
                </a:solidFill>
                <a:latin typeface="ArialMT"/>
                <a:ea typeface="ＭＳ Ｐゴシック"/>
                <a:cs typeface="Arial-BoldMT"/>
              </a:rPr>
              <a:t> of an </a:t>
            </a:r>
            <a:r>
              <a:rPr lang="fr-FR" sz="1300" b="1" dirty="0" err="1" smtClean="0">
                <a:solidFill>
                  <a:srgbClr val="485258"/>
                </a:solidFill>
                <a:latin typeface="ArialMT"/>
                <a:ea typeface="ＭＳ Ｐゴシック"/>
                <a:cs typeface="Arial-BoldMT"/>
              </a:rPr>
              <a:t>overrunning</a:t>
            </a:r>
            <a:r>
              <a:rPr lang="fr-FR" sz="1300" b="1" dirty="0" smtClean="0">
                <a:solidFill>
                  <a:srgbClr val="485258"/>
                </a:solidFill>
                <a:latin typeface="ArialMT"/>
                <a:ea typeface="ＭＳ Ｐゴシック"/>
                <a:cs typeface="Arial-BoldMT"/>
              </a:rPr>
              <a:t> </a:t>
            </a:r>
            <a:r>
              <a:rPr lang="fr-FR" sz="1300" b="1" dirty="0" err="1" smtClean="0">
                <a:solidFill>
                  <a:srgbClr val="485258"/>
                </a:solidFill>
                <a:latin typeface="ArialMT"/>
                <a:ea typeface="ＭＳ Ｐゴシック"/>
                <a:cs typeface="Arial-BoldMT"/>
              </a:rPr>
              <a:t>pulley</a:t>
            </a:r>
            <a:r>
              <a:rPr lang="fr-FR" sz="1300" b="1" dirty="0" smtClean="0">
                <a:solidFill>
                  <a:srgbClr val="485258"/>
                </a:solidFill>
                <a:latin typeface="ArialMT"/>
                <a:ea typeface="ＭＳ Ｐゴシック"/>
                <a:cs typeface="Arial-BoldMT"/>
              </a:rPr>
              <a:t>:</a:t>
            </a:r>
          </a:p>
          <a:p>
            <a:pPr lvl="0" algn="just">
              <a:spcAft>
                <a:spcPts val="565"/>
              </a:spcAft>
            </a:pPr>
            <a:r>
              <a:rPr lang="fr-FR" sz="1400" dirty="0" smtClean="0">
                <a:solidFill>
                  <a:srgbClr val="FF0000"/>
                </a:solidFill>
                <a:latin typeface="AppleSymbols"/>
                <a:ea typeface="ＭＳ Ｐゴシック"/>
                <a:cs typeface="AppleSymbols"/>
              </a:rPr>
              <a:t>‣ </a:t>
            </a:r>
            <a:r>
              <a:rPr lang="fr-FR" sz="1200" dirty="0" err="1" smtClean="0">
                <a:solidFill>
                  <a:srgbClr val="485258"/>
                </a:solidFill>
                <a:latin typeface="ArialMT"/>
                <a:ea typeface="ＭＳ Ｐゴシック"/>
                <a:cs typeface="AppleSymbols"/>
              </a:rPr>
              <a:t>Decouple</a:t>
            </a:r>
            <a:r>
              <a:rPr lang="fr-FR" sz="1200" dirty="0" smtClean="0">
                <a:solidFill>
                  <a:srgbClr val="485258"/>
                </a:solidFill>
                <a:latin typeface="ArialMT"/>
                <a:ea typeface="ＭＳ Ｐゴシック"/>
                <a:cs typeface="AppleSymbols"/>
              </a:rPr>
              <a:t> </a:t>
            </a:r>
            <a:r>
              <a:rPr lang="en-US" sz="1200" dirty="0" smtClean="0">
                <a:solidFill>
                  <a:srgbClr val="485258"/>
                </a:solidFill>
                <a:latin typeface="ArialMT"/>
                <a:ea typeface="ＭＳ Ｐゴシック"/>
                <a:cs typeface="AppleSymbols"/>
              </a:rPr>
              <a:t>the alternator from the irregular rotation of the crankshaft in a combustion engine </a:t>
            </a:r>
            <a:endParaRPr lang="fr-FR" sz="1400" dirty="0" smtClean="0">
              <a:solidFill>
                <a:srgbClr val="FF0000"/>
              </a:solidFill>
              <a:latin typeface="AppleSymbols"/>
              <a:ea typeface="ＭＳ Ｐゴシック"/>
              <a:cs typeface="AppleSymbols"/>
            </a:endParaRPr>
          </a:p>
          <a:p>
            <a:pPr algn="just">
              <a:spcAft>
                <a:spcPts val="565"/>
              </a:spcAft>
            </a:pPr>
            <a:r>
              <a:rPr lang="fr-FR" sz="1400" dirty="0" smtClean="0">
                <a:solidFill>
                  <a:srgbClr val="FF0000"/>
                </a:solidFill>
                <a:latin typeface="AppleSymbols"/>
                <a:ea typeface="ＭＳ Ｐゴシック"/>
                <a:cs typeface="AppleSymbols"/>
              </a:rPr>
              <a:t>‣ </a:t>
            </a:r>
            <a:r>
              <a:rPr lang="fr-FR" sz="1200" dirty="0" err="1" smtClean="0">
                <a:solidFill>
                  <a:srgbClr val="485258"/>
                </a:solidFill>
                <a:latin typeface="ArialMT"/>
                <a:ea typeface="ＭＳ Ｐゴシック"/>
                <a:cs typeface="AppleSymbols"/>
              </a:rPr>
              <a:t>Reducing</a:t>
            </a:r>
            <a:r>
              <a:rPr lang="fr-FR" sz="1200" dirty="0" smtClean="0">
                <a:solidFill>
                  <a:srgbClr val="485258"/>
                </a:solidFill>
                <a:latin typeface="ArialMT"/>
                <a:ea typeface="ＭＳ Ｐゴシック"/>
                <a:cs typeface="AppleSymbols"/>
              </a:rPr>
              <a:t> </a:t>
            </a:r>
            <a:r>
              <a:rPr lang="en-US" sz="1200" dirty="0" smtClean="0">
                <a:solidFill>
                  <a:srgbClr val="485258"/>
                </a:solidFill>
                <a:latin typeface="ArialMT"/>
                <a:ea typeface="ＭＳ Ｐゴシック"/>
                <a:cs typeface="AppleSymbols"/>
              </a:rPr>
              <a:t>noise and vibration of the belt</a:t>
            </a:r>
            <a:endParaRPr lang="fr-FR" sz="1300" b="1" dirty="0" smtClean="0">
              <a:solidFill>
                <a:srgbClr val="485258"/>
              </a:solidFill>
              <a:latin typeface="ArialMT"/>
              <a:ea typeface="ＭＳ Ｐゴシック"/>
              <a:cs typeface="Arial-BoldMT"/>
            </a:endParaRPr>
          </a:p>
          <a:p>
            <a:pPr algn="just"/>
            <a:endParaRPr lang="fr-FR" sz="1200" dirty="0" smtClean="0">
              <a:solidFill>
                <a:srgbClr val="485258"/>
              </a:solidFill>
              <a:latin typeface="ArialMT"/>
              <a:ea typeface="ＭＳ Ｐゴシック"/>
              <a:cs typeface="Arial-BoldMT"/>
              <a:sym typeface="Wingdings" pitchFamily="2" charset="2"/>
            </a:endParaRPr>
          </a:p>
          <a:p>
            <a:pPr indent="-285750" algn="just">
              <a:spcAft>
                <a:spcPts val="565"/>
              </a:spcAft>
            </a:pPr>
            <a:r>
              <a:rPr lang="fr-FR" sz="1400" dirty="0" smtClean="0">
                <a:solidFill>
                  <a:srgbClr val="FF0000"/>
                </a:solidFill>
                <a:latin typeface="AppleSymbols"/>
                <a:ea typeface="ＭＳ Ｐゴシック"/>
                <a:cs typeface="AppleSymbols"/>
              </a:rPr>
              <a:t>‣</a:t>
            </a:r>
            <a:r>
              <a:rPr lang="fr-FR" sz="1200" b="1" dirty="0" smtClean="0">
                <a:solidFill>
                  <a:srgbClr val="3AA935"/>
                </a:solidFill>
                <a:latin typeface="Arial-BoldMT"/>
                <a:ea typeface="ＭＳ Ｐゴシック"/>
                <a:cs typeface="Arial-BoldMT"/>
              </a:rPr>
              <a:t> Trick: </a:t>
            </a:r>
            <a:r>
              <a:rPr lang="fr-FR" sz="1200" b="1" dirty="0" smtClean="0">
                <a:solidFill>
                  <a:srgbClr val="485258"/>
                </a:solidFill>
                <a:latin typeface="ArialMT"/>
                <a:ea typeface="ＭＳ Ｐゴシック"/>
                <a:cs typeface="Arial-BoldMT"/>
              </a:rPr>
              <a:t>2 Tests to </a:t>
            </a:r>
            <a:r>
              <a:rPr lang="fr-FR" sz="1200" b="1" dirty="0" err="1" smtClean="0">
                <a:solidFill>
                  <a:srgbClr val="485258"/>
                </a:solidFill>
                <a:latin typeface="ArialMT"/>
                <a:ea typeface="ＭＳ Ｐゴシック"/>
                <a:cs typeface="Arial-BoldMT"/>
              </a:rPr>
              <a:t>be</a:t>
            </a:r>
            <a:r>
              <a:rPr lang="fr-FR" sz="1200" b="1" dirty="0" smtClean="0">
                <a:solidFill>
                  <a:srgbClr val="485258"/>
                </a:solidFill>
                <a:latin typeface="ArialMT"/>
                <a:ea typeface="ＭＳ Ｐゴシック"/>
                <a:cs typeface="Arial-BoldMT"/>
              </a:rPr>
              <a:t> </a:t>
            </a:r>
            <a:r>
              <a:rPr lang="fr-FR" sz="1200" b="1" dirty="0" err="1" smtClean="0">
                <a:solidFill>
                  <a:srgbClr val="485258"/>
                </a:solidFill>
                <a:latin typeface="ArialMT"/>
                <a:ea typeface="ＭＳ Ｐゴシック"/>
                <a:cs typeface="Arial-BoldMT"/>
              </a:rPr>
              <a:t>done</a:t>
            </a:r>
            <a:r>
              <a:rPr lang="fr-FR" sz="1200" b="1" dirty="0" smtClean="0">
                <a:solidFill>
                  <a:srgbClr val="485258"/>
                </a:solidFill>
                <a:latin typeface="ArialMT"/>
                <a:ea typeface="ＭＳ Ｐゴシック"/>
                <a:cs typeface="Arial-BoldMT"/>
              </a:rPr>
              <a:t> to check the </a:t>
            </a:r>
            <a:r>
              <a:rPr lang="fr-FR" sz="1200" b="1" dirty="0" err="1" smtClean="0">
                <a:solidFill>
                  <a:srgbClr val="485258"/>
                </a:solidFill>
                <a:latin typeface="ArialMT"/>
                <a:ea typeface="ＭＳ Ｐゴシック"/>
                <a:cs typeface="Arial-BoldMT"/>
              </a:rPr>
              <a:t>proper</a:t>
            </a:r>
            <a:r>
              <a:rPr lang="fr-FR" sz="1200" b="1" dirty="0" smtClean="0">
                <a:solidFill>
                  <a:srgbClr val="485258"/>
                </a:solidFill>
                <a:latin typeface="ArialMT"/>
                <a:ea typeface="ＭＳ Ｐゴシック"/>
                <a:cs typeface="Arial-BoldMT"/>
              </a:rPr>
              <a:t> </a:t>
            </a:r>
            <a:r>
              <a:rPr lang="fr-FR" sz="1200" b="1" dirty="0" err="1" smtClean="0">
                <a:solidFill>
                  <a:srgbClr val="485258"/>
                </a:solidFill>
                <a:latin typeface="ArialMT"/>
                <a:ea typeface="ＭＳ Ｐゴシック"/>
                <a:cs typeface="Arial-BoldMT"/>
              </a:rPr>
              <a:t>functioning</a:t>
            </a:r>
            <a:endParaRPr lang="fr-FR" sz="1200" b="1" dirty="0" smtClean="0">
              <a:solidFill>
                <a:srgbClr val="485258"/>
              </a:solidFill>
              <a:latin typeface="ArialMT"/>
              <a:ea typeface="ＭＳ Ｐゴシック"/>
              <a:cs typeface="Arial-BoldMT"/>
            </a:endParaRPr>
          </a:p>
          <a:p>
            <a:pPr indent="-285750" algn="just">
              <a:spcAft>
                <a:spcPts val="565"/>
              </a:spcAft>
            </a:pPr>
            <a:endParaRPr lang="fr-FR" sz="1200" b="1" dirty="0" smtClean="0">
              <a:solidFill>
                <a:srgbClr val="485258"/>
              </a:solidFill>
              <a:latin typeface="ArialMT"/>
              <a:ea typeface="ＭＳ Ｐゴシック"/>
              <a:cs typeface="Arial-BoldMT"/>
            </a:endParaRPr>
          </a:p>
          <a:p>
            <a:pPr indent="-285750" algn="just">
              <a:spcAft>
                <a:spcPts val="565"/>
              </a:spcAft>
            </a:pPr>
            <a:endParaRPr lang="fr-FR" sz="1200" dirty="0" smtClean="0">
              <a:solidFill>
                <a:srgbClr val="485258"/>
              </a:solidFill>
              <a:latin typeface="ArialMT"/>
              <a:ea typeface="ＭＳ Ｐゴシック"/>
              <a:cs typeface="Arial-BoldMT"/>
              <a:sym typeface="Wingdings" pitchFamily="2" charset="2"/>
            </a:endParaRPr>
          </a:p>
          <a:p>
            <a:pPr indent="-285750" algn="just">
              <a:spcAft>
                <a:spcPts val="565"/>
              </a:spcAft>
            </a:pPr>
            <a:endParaRPr lang="fr-FR" sz="1200" dirty="0" smtClean="0">
              <a:solidFill>
                <a:srgbClr val="485258"/>
              </a:solidFill>
              <a:latin typeface="ArialMT"/>
              <a:ea typeface="ＭＳ Ｐゴシック"/>
              <a:cs typeface="Arial-BoldMT"/>
              <a:sym typeface="Wingdings" pitchFamily="2" charset="2"/>
            </a:endParaRPr>
          </a:p>
          <a:p>
            <a:pPr lvl="0" algn="just">
              <a:spcAft>
                <a:spcPts val="565"/>
              </a:spcAft>
            </a:pPr>
            <a:endParaRPr lang="fr-FR" sz="1300" dirty="0" smtClean="0">
              <a:solidFill>
                <a:srgbClr val="485258"/>
              </a:solidFill>
            </a:endParaRPr>
          </a:p>
        </p:txBody>
      </p:sp>
      <p:sp>
        <p:nvSpPr>
          <p:cNvPr id="18" name="Zone de texte 9"/>
          <p:cNvSpPr txBox="1"/>
          <p:nvPr/>
        </p:nvSpPr>
        <p:spPr>
          <a:xfrm>
            <a:off x="1136370" y="5053013"/>
            <a:ext cx="4872819" cy="212407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ctr">
              <a:lnSpc>
                <a:spcPct val="120000"/>
              </a:lnSpc>
              <a:spcAft>
                <a:spcPts val="565"/>
              </a:spcAft>
            </a:pPr>
            <a:endParaRPr lang="fr-FR" sz="1400" b="1" dirty="0" smtClean="0">
              <a:solidFill>
                <a:srgbClr val="FFFFFF"/>
              </a:solidFill>
              <a:effectLst/>
              <a:latin typeface="Arial-BoldMT"/>
              <a:ea typeface="ＭＳ Ｐゴシック"/>
              <a:cs typeface="Arial-BoldMT"/>
            </a:endParaRPr>
          </a:p>
          <a:p>
            <a:pPr marL="228600" lvl="0" indent="-228600" fontAlgn="ctr">
              <a:spcAft>
                <a:spcPts val="565"/>
              </a:spcAft>
              <a:buFont typeface="+mj-lt"/>
              <a:buAutoNum type="arabicPeriod"/>
            </a:pPr>
            <a:r>
              <a:rPr lang="en-US" sz="1200" dirty="0" smtClean="0">
                <a:solidFill>
                  <a:srgbClr val="FFFFFF"/>
                </a:solidFill>
                <a:latin typeface="ArialMT"/>
                <a:ea typeface="ＭＳ Ｐゴシック"/>
                <a:cs typeface="Arial-BoldMT"/>
              </a:rPr>
              <a:t>With the thumb and index finger squeeze the inner ring. Using your other hand, turn the outer ring in the drive direction of the alternator. </a:t>
            </a:r>
            <a:br>
              <a:rPr lang="en-US" sz="1200" dirty="0" smtClean="0">
                <a:solidFill>
                  <a:srgbClr val="FFFFFF"/>
                </a:solidFill>
                <a:latin typeface="ArialMT"/>
                <a:ea typeface="ＭＳ Ｐゴシック"/>
                <a:cs typeface="Arial-BoldMT"/>
              </a:rPr>
            </a:br>
            <a:r>
              <a:rPr lang="en-US" sz="1200" b="1" dirty="0" smtClean="0">
                <a:solidFill>
                  <a:srgbClr val="FFFFFF"/>
                </a:solidFill>
                <a:latin typeface="ArialMT"/>
                <a:ea typeface="ＭＳ Ｐゴシック"/>
                <a:cs typeface="Arial-BoldMT"/>
              </a:rPr>
              <a:t>If the outer ring turns, the overrunning pulley does not work properly.</a:t>
            </a:r>
          </a:p>
          <a:p>
            <a:pPr marL="228600" lvl="0" indent="-228600" fontAlgn="ctr">
              <a:spcAft>
                <a:spcPts val="565"/>
              </a:spcAft>
              <a:buFont typeface="+mj-lt"/>
              <a:buAutoNum type="arabicPeriod"/>
            </a:pPr>
            <a:r>
              <a:rPr lang="en-US" sz="1200" dirty="0" smtClean="0">
                <a:solidFill>
                  <a:srgbClr val="FFFFFF"/>
                </a:solidFill>
                <a:latin typeface="ArialMT"/>
                <a:ea typeface="ＭＳ Ｐゴシック"/>
                <a:cs typeface="Arial-BoldMT"/>
              </a:rPr>
              <a:t>Hold the inner ring and turn the outer ring in the opposite drive direction of the alternator. </a:t>
            </a:r>
            <a:br>
              <a:rPr lang="en-US" sz="1200" dirty="0" smtClean="0">
                <a:solidFill>
                  <a:srgbClr val="FFFFFF"/>
                </a:solidFill>
                <a:latin typeface="ArialMT"/>
                <a:ea typeface="ＭＳ Ｐゴシック"/>
                <a:cs typeface="Arial-BoldMT"/>
              </a:rPr>
            </a:br>
            <a:r>
              <a:rPr lang="en-US" sz="1200" b="1" dirty="0" smtClean="0">
                <a:solidFill>
                  <a:srgbClr val="FFFFFF"/>
                </a:solidFill>
                <a:latin typeface="ArialMT"/>
                <a:ea typeface="ＭＳ Ｐゴシック"/>
                <a:cs typeface="Arial-BoldMT"/>
              </a:rPr>
              <a:t>If the outer ring turns with a slight resistance, the overrunning pulley works correctly.</a:t>
            </a:r>
          </a:p>
        </p:txBody>
      </p:sp>
      <p:pic>
        <p:nvPicPr>
          <p:cNvPr id="11" name="Image 10" descr="HD 2To:01_Encours:MP • Hutchinson Bulletin Technique A4 PPT :Hutchi---Character---Red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795" y="5667376"/>
            <a:ext cx="1200150" cy="158114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0"/>
          <p:cNvSpPr/>
          <p:nvPr/>
        </p:nvSpPr>
        <p:spPr>
          <a:xfrm>
            <a:off x="1403032" y="7879632"/>
            <a:ext cx="2159317" cy="1876024"/>
          </a:xfrm>
          <a:prstGeom prst="rect">
            <a:avLst/>
          </a:prstGeom>
          <a:noFill/>
          <a:ln w="34925">
            <a:solidFill>
              <a:srgbClr val="152E8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3951478" y="7879632"/>
            <a:ext cx="2159317" cy="1876024"/>
          </a:xfrm>
          <a:prstGeom prst="rect">
            <a:avLst/>
          </a:prstGeom>
          <a:noFill/>
          <a:ln w="349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096875" y="7248525"/>
            <a:ext cx="5013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dirty="0" smtClean="0">
                <a:solidFill>
                  <a:srgbClr val="485258"/>
                </a:solidFill>
                <a:latin typeface="ArialMT"/>
                <a:ea typeface="ＭＳ Ｐゴシック"/>
                <a:cs typeface="Arial-BoldMT"/>
              </a:rPr>
              <a:t>The two tests must be successfully completed. Otherwise, it is necessary to replace immediately this pulley.</a:t>
            </a:r>
          </a:p>
        </p:txBody>
      </p:sp>
      <p:pic>
        <p:nvPicPr>
          <p:cNvPr id="28" name="Image 27" descr="P10708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496" y="8181240"/>
            <a:ext cx="1673543" cy="1460115"/>
          </a:xfrm>
          <a:prstGeom prst="rect">
            <a:avLst/>
          </a:prstGeom>
        </p:spPr>
      </p:pic>
      <p:sp>
        <p:nvSpPr>
          <p:cNvPr id="34" name="Flèche courbée vers la gauche 33"/>
          <p:cNvSpPr/>
          <p:nvPr/>
        </p:nvSpPr>
        <p:spPr>
          <a:xfrm rot="16200000">
            <a:off x="2330886" y="7893484"/>
            <a:ext cx="396008" cy="1057274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2143127" y="7879632"/>
            <a:ext cx="914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3AA935"/>
                </a:solidFill>
                <a:latin typeface="Arial-BoldMT"/>
                <a:ea typeface="ＭＳ Ｐゴシック"/>
                <a:cs typeface="Arial-BoldMT"/>
              </a:rPr>
              <a:t>Test 1: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4676229" y="7873463"/>
            <a:ext cx="914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3AA935"/>
                </a:solidFill>
                <a:latin typeface="Arial-BoldMT"/>
                <a:ea typeface="ＭＳ Ｐゴシック"/>
                <a:cs typeface="Arial-BoldMT"/>
              </a:rPr>
              <a:t>Test 2:</a:t>
            </a:r>
          </a:p>
        </p:txBody>
      </p:sp>
      <p:pic>
        <p:nvPicPr>
          <p:cNvPr id="20" name="Image 19" descr="P10708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0679" y="8181240"/>
            <a:ext cx="1908510" cy="1437102"/>
          </a:xfrm>
          <a:prstGeom prst="rect">
            <a:avLst/>
          </a:prstGeom>
        </p:spPr>
      </p:pic>
      <p:sp>
        <p:nvSpPr>
          <p:cNvPr id="32" name="Flèche courbée vers la droite 31"/>
          <p:cNvSpPr/>
          <p:nvPr/>
        </p:nvSpPr>
        <p:spPr>
          <a:xfrm rot="5400000">
            <a:off x="4812021" y="7878227"/>
            <a:ext cx="432716" cy="1124496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9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1126809" y="5343525"/>
            <a:ext cx="4998953" cy="1905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dirty="0"/>
          </a:p>
        </p:txBody>
      </p:sp>
      <p:sp>
        <p:nvSpPr>
          <p:cNvPr id="16" name="Zone de texte 6"/>
          <p:cNvSpPr txBox="1"/>
          <p:nvPr/>
        </p:nvSpPr>
        <p:spPr>
          <a:xfrm>
            <a:off x="1050608" y="1470496"/>
            <a:ext cx="5842000" cy="80010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fr-FR" sz="1200" b="1" dirty="0">
                <a:solidFill>
                  <a:srgbClr val="FF0000"/>
                </a:solidFill>
                <a:effectLst/>
                <a:latin typeface="Arial-BoldMT"/>
                <a:ea typeface="ＭＳ Ｐゴシック"/>
                <a:cs typeface="Arial-BoldMT"/>
              </a:rPr>
              <a:t>N° </a:t>
            </a:r>
            <a:r>
              <a:rPr lang="fr-FR" sz="1200" b="1" dirty="0" smtClean="0">
                <a:solidFill>
                  <a:srgbClr val="FF0000"/>
                </a:solidFill>
                <a:effectLst/>
                <a:latin typeface="Arial-BoldMT"/>
                <a:ea typeface="ＭＳ Ｐゴシック"/>
                <a:cs typeface="Arial-BoldMT"/>
              </a:rPr>
              <a:t>002</a:t>
            </a:r>
            <a:r>
              <a:rPr lang="fr-FR" sz="12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-BoldMT"/>
                <a:ea typeface="ＭＳ Ｐゴシック"/>
                <a:cs typeface="Arial-BoldMT"/>
              </a:rPr>
              <a:t> </a:t>
            </a:r>
            <a:r>
              <a:rPr lang="fr-FR" sz="1200" dirty="0" smtClean="0">
                <a:solidFill>
                  <a:srgbClr val="485258"/>
                </a:solidFill>
                <a:latin typeface="ArialMT"/>
                <a:ea typeface="ＭＳ Ｐゴシック"/>
                <a:cs typeface="Arial-BoldMT"/>
              </a:rPr>
              <a:t>09</a:t>
            </a:r>
            <a:r>
              <a:rPr lang="fr-FR" sz="1200" dirty="0" smtClean="0">
                <a:solidFill>
                  <a:srgbClr val="485258"/>
                </a:solidFill>
                <a:effectLst/>
                <a:latin typeface="ArialMT"/>
                <a:ea typeface="ＭＳ Ｐゴシック"/>
                <a:cs typeface="ArialMT"/>
              </a:rPr>
              <a:t>/2015</a:t>
            </a:r>
            <a:endParaRPr lang="fr-FR" sz="1200" dirty="0">
              <a:solidFill>
                <a:srgbClr val="000000"/>
              </a:solidFill>
              <a:effectLst/>
              <a:latin typeface="MinionPro-Regular"/>
              <a:ea typeface="ＭＳ Ｐゴシック"/>
              <a:cs typeface="MinionPro-Regular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fr-FR" sz="1200" b="1" dirty="0" err="1">
                <a:solidFill>
                  <a:srgbClr val="485258"/>
                </a:solidFill>
                <a:effectLst/>
                <a:latin typeface="Arial-BoldMT"/>
                <a:ea typeface="ＭＳ Ｐゴシック"/>
                <a:cs typeface="Arial-BoldMT"/>
              </a:rPr>
              <a:t>Automotive</a:t>
            </a:r>
            <a:r>
              <a:rPr lang="fr-FR" sz="1200" b="1" dirty="0">
                <a:solidFill>
                  <a:srgbClr val="485258"/>
                </a:solidFill>
                <a:effectLst/>
                <a:latin typeface="Arial-BoldMT"/>
                <a:ea typeface="ＭＳ Ｐゴシック"/>
                <a:cs typeface="Arial-BoldMT"/>
              </a:rPr>
              <a:t> </a:t>
            </a:r>
            <a:r>
              <a:rPr lang="fr-FR" sz="1200" b="1" dirty="0" err="1">
                <a:solidFill>
                  <a:srgbClr val="485258"/>
                </a:solidFill>
                <a:effectLst/>
                <a:latin typeface="Arial-BoldMT"/>
                <a:ea typeface="ＭＳ Ｐゴシック"/>
                <a:cs typeface="Arial-BoldMT"/>
              </a:rPr>
              <a:t>spare</a:t>
            </a:r>
            <a:r>
              <a:rPr lang="fr-FR" sz="1200" b="1" dirty="0">
                <a:solidFill>
                  <a:srgbClr val="485258"/>
                </a:solidFill>
                <a:effectLst/>
                <a:latin typeface="Arial-BoldMT"/>
                <a:ea typeface="ＭＳ Ｐゴシック"/>
                <a:cs typeface="Arial-BoldMT"/>
              </a:rPr>
              <a:t> parts</a:t>
            </a:r>
            <a:endParaRPr lang="fr-FR" sz="1200" dirty="0">
              <a:solidFill>
                <a:srgbClr val="000000"/>
              </a:solidFill>
              <a:effectLst/>
              <a:latin typeface="MinionPro-Regular"/>
              <a:ea typeface="ＭＳ Ｐゴシック"/>
              <a:cs typeface="MinionPro-Regular"/>
            </a:endParaRPr>
          </a:p>
          <a:p>
            <a:pPr>
              <a:spcAft>
                <a:spcPts val="0"/>
              </a:spcAft>
            </a:pPr>
            <a:r>
              <a:rPr lang="fr-FR" sz="1000" dirty="0">
                <a:solidFill>
                  <a:srgbClr val="485258"/>
                </a:solidFill>
                <a:effectLst/>
                <a:latin typeface="ArialMT"/>
                <a:ea typeface="ＭＳ Ｐゴシック"/>
                <a:cs typeface="ArialMT"/>
              </a:rPr>
              <a:t>Rechange automobile</a:t>
            </a:r>
            <a:endParaRPr lang="fr-FR" sz="1200" dirty="0">
              <a:effectLst/>
              <a:ea typeface="ＭＳ Ｐゴシック"/>
              <a:cs typeface="Times New Roman"/>
            </a:endParaRPr>
          </a:p>
        </p:txBody>
      </p:sp>
      <p:sp>
        <p:nvSpPr>
          <p:cNvPr id="17" name="Zone de texte 4"/>
          <p:cNvSpPr txBox="1"/>
          <p:nvPr/>
        </p:nvSpPr>
        <p:spPr>
          <a:xfrm>
            <a:off x="1050608" y="2270596"/>
            <a:ext cx="5959792" cy="6195163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fr-FR" sz="2400" dirty="0" smtClean="0">
                <a:solidFill>
                  <a:srgbClr val="485258"/>
                </a:solidFill>
                <a:latin typeface="ArialMT"/>
                <a:ea typeface="ＭＳ Ｐゴシック"/>
                <a:cs typeface="ArialMT"/>
              </a:rPr>
              <a:t>Comment vérifier le bon fonctionnement d’une poulie roue libre d’alternateur?  </a:t>
            </a:r>
          </a:p>
          <a:p>
            <a:pPr lvl="0"/>
            <a:endParaRPr lang="fr-FR" sz="1200" dirty="0">
              <a:solidFill>
                <a:srgbClr val="000000"/>
              </a:solidFill>
              <a:effectLst/>
              <a:latin typeface="MinionPro-Regular"/>
              <a:ea typeface="ＭＳ Ｐゴシック"/>
              <a:cs typeface="MinionPro-Regular"/>
            </a:endParaRPr>
          </a:p>
          <a:p>
            <a:pPr algn="just"/>
            <a:r>
              <a:rPr lang="fr-FR" sz="1400" dirty="0" smtClean="0">
                <a:solidFill>
                  <a:srgbClr val="FF0000"/>
                </a:solidFill>
                <a:latin typeface="AppleSymbols"/>
                <a:ea typeface="ＭＳ Ｐゴシック"/>
                <a:cs typeface="AppleSymbols"/>
              </a:rPr>
              <a:t>‣</a:t>
            </a:r>
            <a:r>
              <a:rPr lang="fr-FR" sz="1400" b="1" dirty="0" smtClean="0">
                <a:solidFill>
                  <a:srgbClr val="3AA935"/>
                </a:solidFill>
                <a:latin typeface="Arial-BoldMT"/>
                <a:ea typeface="ＭＳ Ｐゴシック"/>
                <a:cs typeface="AppleSymbols"/>
              </a:rPr>
              <a:t> </a:t>
            </a:r>
            <a:r>
              <a:rPr lang="fr-FR" sz="1200" dirty="0" smtClean="0">
                <a:solidFill>
                  <a:srgbClr val="485258"/>
                </a:solidFill>
                <a:latin typeface="ArialMT"/>
                <a:ea typeface="ＭＳ Ｐゴシック"/>
                <a:cs typeface="Arial-BoldMT"/>
              </a:rPr>
              <a:t>Il est conseillé de retirer la poulie roue libre montée sur le véhicule pour ainsi  vérifier son bon fonctionnement. </a:t>
            </a:r>
          </a:p>
          <a:p>
            <a:pPr algn="just"/>
            <a:endParaRPr lang="fr-FR" sz="1200" dirty="0" smtClean="0">
              <a:solidFill>
                <a:srgbClr val="485258"/>
              </a:solidFill>
              <a:latin typeface="ArialMT"/>
              <a:ea typeface="ＭＳ Ｐゴシック"/>
              <a:cs typeface="Arial-BoldMT"/>
            </a:endParaRPr>
          </a:p>
          <a:p>
            <a:pPr algn="just">
              <a:spcAft>
                <a:spcPts val="565"/>
              </a:spcAft>
            </a:pPr>
            <a:r>
              <a:rPr lang="fr-FR" sz="1300" b="1" dirty="0" smtClean="0">
                <a:solidFill>
                  <a:srgbClr val="485258"/>
                </a:solidFill>
                <a:latin typeface="ArialMT"/>
                <a:ea typeface="ＭＳ Ｐゴシック"/>
                <a:cs typeface="Arial-BoldMT"/>
              </a:rPr>
              <a:t>Fonctions d’une poulie roue libre:</a:t>
            </a:r>
          </a:p>
          <a:p>
            <a:pPr algn="just">
              <a:spcAft>
                <a:spcPts val="565"/>
              </a:spcAft>
            </a:pPr>
            <a:r>
              <a:rPr lang="fr-FR" sz="1400" dirty="0" smtClean="0">
                <a:solidFill>
                  <a:srgbClr val="FF0000"/>
                </a:solidFill>
                <a:latin typeface="AppleSymbols"/>
                <a:ea typeface="ＭＳ Ｐゴシック"/>
                <a:cs typeface="AppleSymbols"/>
              </a:rPr>
              <a:t>‣ </a:t>
            </a:r>
            <a:r>
              <a:rPr lang="fr-FR" sz="1200" dirty="0" smtClean="0">
                <a:solidFill>
                  <a:srgbClr val="485258"/>
                </a:solidFill>
                <a:latin typeface="ArialMT"/>
                <a:ea typeface="ＭＳ Ｐゴシック"/>
                <a:cs typeface="AppleSymbols"/>
              </a:rPr>
              <a:t>D</a:t>
            </a:r>
            <a:r>
              <a:rPr lang="fr-FR" sz="1200" dirty="0" smtClean="0">
                <a:solidFill>
                  <a:srgbClr val="485258"/>
                </a:solidFill>
                <a:latin typeface="ArialMT"/>
                <a:ea typeface="ＭＳ Ｐゴシック"/>
                <a:cs typeface="Arial-BoldMT"/>
              </a:rPr>
              <a:t>ésaccoupler l'alternateur des </a:t>
            </a:r>
            <a:r>
              <a:rPr lang="fr-FR" sz="1200" dirty="0" err="1" smtClean="0">
                <a:solidFill>
                  <a:srgbClr val="485258"/>
                </a:solidFill>
                <a:latin typeface="ArialMT"/>
                <a:ea typeface="ＭＳ Ｐゴシック"/>
                <a:cs typeface="Arial-BoldMT"/>
              </a:rPr>
              <a:t>acyclismes</a:t>
            </a:r>
            <a:r>
              <a:rPr lang="fr-FR" sz="1200" dirty="0" smtClean="0">
                <a:solidFill>
                  <a:srgbClr val="485258"/>
                </a:solidFill>
                <a:latin typeface="ArialMT"/>
                <a:ea typeface="ＭＳ Ｐゴシック"/>
                <a:cs typeface="Arial-BoldMT"/>
              </a:rPr>
              <a:t> de rotation du vilebrequin sur un moteur à combustion</a:t>
            </a:r>
            <a:endParaRPr lang="fr-FR" sz="1400" dirty="0" smtClean="0">
              <a:solidFill>
                <a:srgbClr val="FF0000"/>
              </a:solidFill>
              <a:latin typeface="AppleSymbols"/>
              <a:ea typeface="ＭＳ Ｐゴシック"/>
              <a:cs typeface="AppleSymbols"/>
            </a:endParaRPr>
          </a:p>
          <a:p>
            <a:pPr algn="just">
              <a:spcAft>
                <a:spcPts val="565"/>
              </a:spcAft>
            </a:pPr>
            <a:r>
              <a:rPr lang="fr-FR" sz="1400" dirty="0" smtClean="0">
                <a:solidFill>
                  <a:srgbClr val="FF0000"/>
                </a:solidFill>
                <a:latin typeface="AppleSymbols"/>
                <a:ea typeface="ＭＳ Ｐゴシック"/>
                <a:cs typeface="AppleSymbols"/>
              </a:rPr>
              <a:t>‣ </a:t>
            </a:r>
            <a:r>
              <a:rPr lang="fr-FR" sz="1200" dirty="0" smtClean="0">
                <a:solidFill>
                  <a:srgbClr val="485258"/>
                </a:solidFill>
                <a:latin typeface="ArialMT"/>
                <a:ea typeface="ＭＳ Ｐゴシック"/>
                <a:cs typeface="AppleSymbols"/>
              </a:rPr>
              <a:t>Réduction du bruit et des vibrations de la courroie</a:t>
            </a:r>
            <a:endParaRPr lang="fr-FR" sz="1300" b="1" dirty="0" smtClean="0">
              <a:solidFill>
                <a:srgbClr val="485258"/>
              </a:solidFill>
              <a:latin typeface="ArialMT"/>
              <a:ea typeface="ＭＳ Ｐゴシック"/>
              <a:cs typeface="Arial-BoldMT"/>
            </a:endParaRPr>
          </a:p>
          <a:p>
            <a:pPr algn="just"/>
            <a:endParaRPr lang="fr-FR" sz="1200" dirty="0" smtClean="0">
              <a:solidFill>
                <a:srgbClr val="485258"/>
              </a:solidFill>
              <a:latin typeface="ArialMT"/>
              <a:ea typeface="ＭＳ Ｐゴシック"/>
              <a:cs typeface="Arial-BoldMT"/>
              <a:sym typeface="Wingdings" pitchFamily="2" charset="2"/>
            </a:endParaRPr>
          </a:p>
          <a:p>
            <a:pPr indent="-285750" algn="just">
              <a:spcAft>
                <a:spcPts val="565"/>
              </a:spcAft>
            </a:pPr>
            <a:r>
              <a:rPr lang="fr-FR" sz="1400" dirty="0" smtClean="0">
                <a:solidFill>
                  <a:srgbClr val="FF0000"/>
                </a:solidFill>
                <a:latin typeface="AppleSymbols"/>
                <a:ea typeface="ＭＳ Ｐゴシック"/>
                <a:cs typeface="AppleSymbols"/>
              </a:rPr>
              <a:t>‣</a:t>
            </a:r>
            <a:r>
              <a:rPr lang="fr-FR" sz="1200" b="1" dirty="0" smtClean="0">
                <a:solidFill>
                  <a:srgbClr val="3AA935"/>
                </a:solidFill>
                <a:latin typeface="Arial-BoldMT"/>
                <a:ea typeface="ＭＳ Ｐゴシック"/>
                <a:cs typeface="Arial-BoldMT"/>
              </a:rPr>
              <a:t> Astuce: </a:t>
            </a:r>
            <a:r>
              <a:rPr lang="fr-FR" sz="1200" b="1" dirty="0" smtClean="0">
                <a:solidFill>
                  <a:srgbClr val="485258"/>
                </a:solidFill>
                <a:latin typeface="ArialMT"/>
                <a:ea typeface="ＭＳ Ｐゴシック"/>
                <a:cs typeface="Arial-BoldMT"/>
              </a:rPr>
              <a:t>2 Tests à réaliser pour vérifier le bon fonctionnement</a:t>
            </a:r>
          </a:p>
          <a:p>
            <a:pPr indent="-285750" algn="just">
              <a:spcAft>
                <a:spcPts val="565"/>
              </a:spcAft>
            </a:pPr>
            <a:endParaRPr lang="fr-FR" sz="1200" b="1" dirty="0" smtClean="0">
              <a:solidFill>
                <a:srgbClr val="485258"/>
              </a:solidFill>
              <a:latin typeface="ArialMT"/>
              <a:ea typeface="ＭＳ Ｐゴシック"/>
              <a:cs typeface="Arial-BoldMT"/>
            </a:endParaRPr>
          </a:p>
          <a:p>
            <a:pPr indent="-285750" algn="just">
              <a:spcAft>
                <a:spcPts val="565"/>
              </a:spcAft>
            </a:pPr>
            <a:endParaRPr lang="fr-FR" sz="1200" dirty="0" smtClean="0">
              <a:solidFill>
                <a:srgbClr val="485258"/>
              </a:solidFill>
              <a:latin typeface="ArialMT"/>
              <a:ea typeface="ＭＳ Ｐゴシック"/>
              <a:cs typeface="Arial-BoldMT"/>
              <a:sym typeface="Wingdings" pitchFamily="2" charset="2"/>
            </a:endParaRPr>
          </a:p>
          <a:p>
            <a:pPr indent="-285750" algn="just">
              <a:spcAft>
                <a:spcPts val="565"/>
              </a:spcAft>
            </a:pPr>
            <a:endParaRPr lang="fr-FR" sz="1200" dirty="0" smtClean="0">
              <a:solidFill>
                <a:srgbClr val="485258"/>
              </a:solidFill>
              <a:latin typeface="ArialMT"/>
              <a:ea typeface="ＭＳ Ｐゴシック"/>
              <a:cs typeface="Arial-BoldMT"/>
              <a:sym typeface="Wingdings" pitchFamily="2" charset="2"/>
            </a:endParaRPr>
          </a:p>
          <a:p>
            <a:pPr lvl="0" algn="just">
              <a:spcAft>
                <a:spcPts val="565"/>
              </a:spcAft>
            </a:pPr>
            <a:endParaRPr lang="fr-FR" sz="1300" dirty="0" smtClean="0">
              <a:solidFill>
                <a:srgbClr val="485258"/>
              </a:solidFill>
            </a:endParaRPr>
          </a:p>
        </p:txBody>
      </p:sp>
      <p:sp>
        <p:nvSpPr>
          <p:cNvPr id="18" name="Zone de texte 9"/>
          <p:cNvSpPr txBox="1"/>
          <p:nvPr/>
        </p:nvSpPr>
        <p:spPr>
          <a:xfrm>
            <a:off x="1136370" y="5053013"/>
            <a:ext cx="4872819" cy="212407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ctr">
              <a:lnSpc>
                <a:spcPct val="120000"/>
              </a:lnSpc>
              <a:spcAft>
                <a:spcPts val="565"/>
              </a:spcAft>
            </a:pPr>
            <a:endParaRPr lang="fr-FR" sz="1400" b="1" dirty="0" smtClean="0">
              <a:solidFill>
                <a:srgbClr val="FFFFFF"/>
              </a:solidFill>
              <a:effectLst/>
              <a:latin typeface="Arial-BoldMT"/>
              <a:ea typeface="ＭＳ Ｐゴシック"/>
              <a:cs typeface="Arial-BoldMT"/>
            </a:endParaRPr>
          </a:p>
          <a:p>
            <a:pPr marL="228600" lvl="0" indent="-228600" fontAlgn="ctr">
              <a:spcAft>
                <a:spcPts val="565"/>
              </a:spcAft>
              <a:buFont typeface="+mj-lt"/>
              <a:buAutoNum type="arabicPeriod"/>
            </a:pPr>
            <a:r>
              <a:rPr lang="fr-FR" sz="1200" dirty="0" smtClean="0">
                <a:solidFill>
                  <a:srgbClr val="FFFFFF"/>
                </a:solidFill>
                <a:latin typeface="ArialMT"/>
                <a:ea typeface="ＭＳ Ｐゴシック"/>
                <a:cs typeface="Arial-BoldMT"/>
              </a:rPr>
              <a:t>Avec l’index et le pouce pressez l’anneau intérieur. En utilisant l’autre main, tournez la bague extérieure dans le sens d’entraînement de l’alternateur.</a:t>
            </a:r>
            <a:br>
              <a:rPr lang="fr-FR" sz="1200" dirty="0" smtClean="0">
                <a:solidFill>
                  <a:srgbClr val="FFFFFF"/>
                </a:solidFill>
                <a:latin typeface="ArialMT"/>
                <a:ea typeface="ＭＳ Ｐゴシック"/>
                <a:cs typeface="Arial-BoldMT"/>
              </a:rPr>
            </a:br>
            <a:r>
              <a:rPr lang="fr-FR" sz="1200" b="1" dirty="0" smtClean="0">
                <a:solidFill>
                  <a:srgbClr val="FFFFFF"/>
                </a:solidFill>
                <a:latin typeface="ArialMT"/>
                <a:ea typeface="ＭＳ Ｐゴシック"/>
                <a:cs typeface="Arial-BoldMT"/>
              </a:rPr>
              <a:t>Si la bague extérieure tourne, la poulie roue libre ne fonctionne pas correctement. </a:t>
            </a:r>
          </a:p>
          <a:p>
            <a:pPr marL="228600" lvl="0" indent="-228600" fontAlgn="ctr">
              <a:spcAft>
                <a:spcPts val="565"/>
              </a:spcAft>
              <a:buFont typeface="+mj-lt"/>
              <a:buAutoNum type="arabicPeriod"/>
            </a:pPr>
            <a:r>
              <a:rPr lang="fr-FR" sz="1200" dirty="0" smtClean="0">
                <a:solidFill>
                  <a:srgbClr val="FFFFFF"/>
                </a:solidFill>
                <a:latin typeface="ArialMT"/>
                <a:ea typeface="ＭＳ Ｐゴシック"/>
                <a:cs typeface="Arial-BoldMT"/>
              </a:rPr>
              <a:t>Maintenez toujours la bague intérieure et faites tourner la bague extérieure dans le sens opposé d’entrainement de l’alternateur.</a:t>
            </a:r>
            <a:br>
              <a:rPr lang="fr-FR" sz="1200" dirty="0" smtClean="0">
                <a:solidFill>
                  <a:srgbClr val="FFFFFF"/>
                </a:solidFill>
                <a:latin typeface="ArialMT"/>
                <a:ea typeface="ＭＳ Ｐゴシック"/>
                <a:cs typeface="Arial-BoldMT"/>
              </a:rPr>
            </a:br>
            <a:r>
              <a:rPr lang="fr-FR" sz="1200" b="1" dirty="0" smtClean="0">
                <a:solidFill>
                  <a:srgbClr val="FFFFFF"/>
                </a:solidFill>
                <a:latin typeface="ArialMT"/>
                <a:ea typeface="ＭＳ Ｐゴシック"/>
                <a:cs typeface="Arial-BoldMT"/>
              </a:rPr>
              <a:t>Si la bague extérieure tourne avec une légère résistance , la poulie roue libre fonctionne correctement.</a:t>
            </a:r>
          </a:p>
        </p:txBody>
      </p:sp>
      <p:pic>
        <p:nvPicPr>
          <p:cNvPr id="11" name="Image 10" descr="HD 2To:01_Encours:MP • Hutchinson Bulletin Technique A4 PPT :Hutchi---Character---Red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795" y="5667376"/>
            <a:ext cx="1200150" cy="158114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0"/>
          <p:cNvSpPr/>
          <p:nvPr/>
        </p:nvSpPr>
        <p:spPr>
          <a:xfrm>
            <a:off x="1403032" y="7879632"/>
            <a:ext cx="2159317" cy="1876024"/>
          </a:xfrm>
          <a:prstGeom prst="rect">
            <a:avLst/>
          </a:prstGeom>
          <a:noFill/>
          <a:ln w="34925">
            <a:solidFill>
              <a:srgbClr val="152E8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3951478" y="7879632"/>
            <a:ext cx="2159317" cy="1876024"/>
          </a:xfrm>
          <a:prstGeom prst="rect">
            <a:avLst/>
          </a:prstGeom>
          <a:noFill/>
          <a:ln w="349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096875" y="7248525"/>
            <a:ext cx="5013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200" b="1" dirty="0" smtClean="0">
                <a:solidFill>
                  <a:srgbClr val="485258"/>
                </a:solidFill>
                <a:latin typeface="ArialMT"/>
                <a:ea typeface="ＭＳ Ｐゴシック"/>
                <a:cs typeface="Arial-BoldMT"/>
              </a:rPr>
              <a:t>Les 2 tests doivent être réalisés avec succès. Dans le cas contraire, il faut remplacer immédiatement cette poulie.</a:t>
            </a:r>
          </a:p>
        </p:txBody>
      </p:sp>
      <p:pic>
        <p:nvPicPr>
          <p:cNvPr id="28" name="Image 27" descr="P10708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496" y="8181240"/>
            <a:ext cx="1673543" cy="1460115"/>
          </a:xfrm>
          <a:prstGeom prst="rect">
            <a:avLst/>
          </a:prstGeom>
        </p:spPr>
      </p:pic>
      <p:sp>
        <p:nvSpPr>
          <p:cNvPr id="34" name="Flèche courbée vers la gauche 33"/>
          <p:cNvSpPr/>
          <p:nvPr/>
        </p:nvSpPr>
        <p:spPr>
          <a:xfrm rot="16200000">
            <a:off x="2330886" y="7893484"/>
            <a:ext cx="396008" cy="1057274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2143127" y="7879632"/>
            <a:ext cx="914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3AA935"/>
                </a:solidFill>
                <a:latin typeface="Arial-BoldMT"/>
                <a:ea typeface="ＭＳ Ｐゴシック"/>
                <a:cs typeface="Arial-BoldMT"/>
              </a:rPr>
              <a:t>Test 1: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4676229" y="7873463"/>
            <a:ext cx="914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3AA935"/>
                </a:solidFill>
                <a:latin typeface="Arial-BoldMT"/>
                <a:ea typeface="ＭＳ Ｐゴシック"/>
                <a:cs typeface="Arial-BoldMT"/>
              </a:rPr>
              <a:t>Test 2:</a:t>
            </a:r>
          </a:p>
        </p:txBody>
      </p:sp>
      <p:pic>
        <p:nvPicPr>
          <p:cNvPr id="20" name="Image 19" descr="P10708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0679" y="8181240"/>
            <a:ext cx="1908510" cy="1437102"/>
          </a:xfrm>
          <a:prstGeom prst="rect">
            <a:avLst/>
          </a:prstGeom>
        </p:spPr>
      </p:pic>
      <p:sp>
        <p:nvSpPr>
          <p:cNvPr id="32" name="Flèche courbée vers la droite 31"/>
          <p:cNvSpPr/>
          <p:nvPr/>
        </p:nvSpPr>
        <p:spPr>
          <a:xfrm rot="5400000">
            <a:off x="4812021" y="7878227"/>
            <a:ext cx="432716" cy="1124496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38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271</Words>
  <Application>Microsoft Office PowerPoint</Application>
  <PresentationFormat>Personnalisé</PresentationFormat>
  <Paragraphs>40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Eric Leuliet</dc:creator>
  <cp:lastModifiedBy>Olivier BERLIOZ</cp:lastModifiedBy>
  <cp:revision>79</cp:revision>
  <dcterms:created xsi:type="dcterms:W3CDTF">2014-05-12T09:14:20Z</dcterms:created>
  <dcterms:modified xsi:type="dcterms:W3CDTF">2015-09-17T11:56:17Z</dcterms:modified>
</cp:coreProperties>
</file>